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4530" autoAdjust="0"/>
  </p:normalViewPr>
  <p:slideViewPr>
    <p:cSldViewPr snapToGrid="0">
      <p:cViewPr>
        <p:scale>
          <a:sx n="100" d="100"/>
          <a:sy n="100" d="100"/>
        </p:scale>
        <p:origin x="510" y="-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be0a8fe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be0a8fe2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464bbd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464bbd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be0a8fe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be0a8fe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1be0a8fe2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1be0a8fe2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be0a8fe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be0a8fe2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be0a8fe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be0a8fe2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1be0a8fe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1be0a8fe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641599" y="630225"/>
            <a:ext cx="6061625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PROEX - DOENÇAS GENÉTICAS:</a:t>
            </a:r>
            <a:r>
              <a:rPr lang="pt-BR" sz="2400" dirty="0"/>
              <a:t> UMA REAÇÃO EM CADEIA POLIMERASE PARA AMPLIAÇÃO DO LOCUS COMUNIDADE</a:t>
            </a:r>
            <a:endParaRPr sz="2400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832099" y="3238450"/>
            <a:ext cx="5889667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Coordenador: Emerson Santana Santos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Bolsista: Jeverton de Santana Santos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34F821-92FE-42F4-B8ED-63ED5E00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892" y="0"/>
            <a:ext cx="2562017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ECE035-1099-4A5C-BFAD-019DED620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51" y="2838925"/>
            <a:ext cx="2110600" cy="6796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D2BF3F-5F21-4182-BD99-99EF60CD6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268" y="2571750"/>
            <a:ext cx="631183" cy="1107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53950" y="903400"/>
            <a:ext cx="21444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3%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860275" y="1136800"/>
            <a:ext cx="28227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das gestações evoluem com doenças graves de causa genética.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5935675" y="1285300"/>
            <a:ext cx="2206200" cy="10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highlight>
                  <a:srgbClr val="FF9900"/>
                </a:highlight>
              </a:rPr>
              <a:t>O aconselhamento genético ajuda na prevenção 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765275" y="2684650"/>
            <a:ext cx="39768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1 - Diagnosticadas precocemente,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2 - Prevenindo sintomas,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3 - Evitando sequelas graves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4 - Promovendo o tratamento mais adequado </a:t>
            </a:r>
            <a:endParaRPr sz="1800"/>
          </a:p>
        </p:txBody>
      </p:sp>
      <p:cxnSp>
        <p:nvCxnSpPr>
          <p:cNvPr id="82" name="Google Shape;82;p14"/>
          <p:cNvCxnSpPr/>
          <p:nvPr/>
        </p:nvCxnSpPr>
        <p:spPr>
          <a:xfrm>
            <a:off x="489250" y="2584300"/>
            <a:ext cx="8179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4"/>
          <p:cNvSpPr/>
          <p:nvPr/>
        </p:nvSpPr>
        <p:spPr>
          <a:xfrm>
            <a:off x="1793950" y="134650"/>
            <a:ext cx="5682900" cy="60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2320900" y="0"/>
            <a:ext cx="4629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4800"/>
              <a:t>INTRODUÇÃO</a:t>
            </a:r>
            <a:endParaRPr sz="4800"/>
          </a:p>
        </p:txBody>
      </p:sp>
      <p:sp>
        <p:nvSpPr>
          <p:cNvPr id="85" name="Google Shape;85;p14"/>
          <p:cNvSpPr txBox="1"/>
          <p:nvPr/>
        </p:nvSpPr>
        <p:spPr>
          <a:xfrm>
            <a:off x="5050375" y="2528800"/>
            <a:ext cx="3976800" cy="230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permite o conhecimento aos indivíduos e famílias sobre todos os aspectos da doença em questão, desde a sua etiologia, prognóstico, necessidade de medidas de intervenção e tomada de decisões sobre o direito reprodutivo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solidFill>
            <a:srgbClr val="00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 Nacional de Atenção Integral às Pessoas com Doenças Raras do SUS, instituída por meio da Portaria GM/MS nº 199/2014</a:t>
            </a:r>
            <a:endParaRPr sz="2400"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Ambulatório de Genética Médica de Lagarto (AGML)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Associação Sergipana de Portadores de Doenças Raras (ASPDR)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Secretaria Municipal de Saúde (SMS) de Lagarto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53950" y="1026175"/>
            <a:ext cx="7436100" cy="8808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2286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8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8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Informar e orientar indivíduos que apresentam problemas relacionados com a ocorrência ou risco de uma doença genética em sua família.  </a:t>
            </a:r>
            <a:endParaRPr sz="1800"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853950" y="1716475"/>
            <a:ext cx="7436100" cy="27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 Objetivos específicos</a:t>
            </a:r>
            <a:r>
              <a:rPr lang="pt-BR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just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0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      Realizar promoção em saúde da população-alvo;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        Promover entendimento sobre fatores de risco para as doenças genética;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        Esclarecer sobre a importância da avaliação genética e do aconselhamento genético na prevenção de novos casos nas famílias afetadas.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        Incentivar nos alunos de medicina envolvidos a vivência e aprimoramento do conhecimento, habilidades e atitudes para a atenção à pessoa com doenças genéticas;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228600" algn="just" rtl="0">
              <a:lnSpc>
                <a:spcPct val="15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 dirty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1200" dirty="0">
                <a:latin typeface="Times New Roman"/>
                <a:ea typeface="Times New Roman"/>
                <a:cs typeface="Times New Roman"/>
                <a:sym typeface="Times New Roman"/>
              </a:rPr>
              <a:t>         Impulsionar e disseminar o estabelecido na Política Nacional de Atenção Integral às Pessoas com Doenças Raras do Ministério da Saúde.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98" name="Google Shape;98;p16"/>
          <p:cNvSpPr/>
          <p:nvPr/>
        </p:nvSpPr>
        <p:spPr>
          <a:xfrm>
            <a:off x="1793950" y="134650"/>
            <a:ext cx="5682900" cy="60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2320900" y="0"/>
            <a:ext cx="4629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4800"/>
              <a:t>OBJETIVOS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271958-040E-4583-95CA-F0128630EC69}"/>
              </a:ext>
            </a:extLst>
          </p:cNvPr>
          <p:cNvSpPr/>
          <p:nvPr/>
        </p:nvSpPr>
        <p:spPr>
          <a:xfrm>
            <a:off x="3359100" y="0"/>
            <a:ext cx="5784900" cy="51565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AÇÕES</a:t>
            </a:r>
            <a:endParaRPr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2"/>
          </p:nvPr>
        </p:nvSpPr>
        <p:spPr>
          <a:xfrm>
            <a:off x="3657600" y="308050"/>
            <a:ext cx="5384800" cy="48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palestras de 15 minutos,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conceito de doenças genéticas,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fatores de risco para aquisição de doenças genéticas,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importância do reconhecimento de pacientes com provável patologia ou risco de doença genética, e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lnSpc>
                <a:spcPct val="100000"/>
              </a:lnSpc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importância da população na identificação e abordagem precoce para diagnóstico, aconselhamento genético e tratamento específico ou reabilitador.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2 - Momento de exposição de relatos e retirada de dúvidas;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 Entrega de folders/panfletos. </a:t>
            </a:r>
            <a:r>
              <a:rPr lang="pt-BR" sz="12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2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83100" y="712142"/>
            <a:ext cx="62442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16DE9D-77DF-441D-9CC9-9FE76DAE305E}"/>
              </a:ext>
            </a:extLst>
          </p:cNvPr>
          <p:cNvPicPr/>
          <p:nvPr/>
        </p:nvPicPr>
        <p:blipFill rotWithShape="1">
          <a:blip r:embed="rId3"/>
          <a:srcRect l="354" t="2933" r="619" b="7787"/>
          <a:stretch/>
        </p:blipFill>
        <p:spPr bwMode="auto">
          <a:xfrm>
            <a:off x="4572000" y="1676400"/>
            <a:ext cx="4445000" cy="3266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5BF568D-4847-4EF5-884C-A77030D05ADB}"/>
              </a:ext>
            </a:extLst>
          </p:cNvPr>
          <p:cNvPicPr/>
          <p:nvPr/>
        </p:nvPicPr>
        <p:blipFill rotWithShape="1">
          <a:blip r:embed="rId4"/>
          <a:srcRect l="519" t="1677" r="1117" b="1712"/>
          <a:stretch/>
        </p:blipFill>
        <p:spPr bwMode="auto">
          <a:xfrm>
            <a:off x="283100" y="1676400"/>
            <a:ext cx="4174600" cy="326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83100" y="712144"/>
            <a:ext cx="62442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070F817-3FB6-424A-A1E6-AF6D9D2A0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34570" t="18765" r="36377" b="1728"/>
          <a:stretch/>
        </p:blipFill>
        <p:spPr>
          <a:xfrm>
            <a:off x="322297" y="1702421"/>
            <a:ext cx="2175794" cy="33521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22B5957-6DEA-44C4-9A64-44EE2DA99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05" t="16067" r="33014" b="5037"/>
          <a:stretch/>
        </p:blipFill>
        <p:spPr>
          <a:xfrm>
            <a:off x="6982866" y="3093723"/>
            <a:ext cx="1838991" cy="20533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2E1B8B-6404-4F8F-82C1-6268CF1C22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63" t="32732" r="21841"/>
          <a:stretch/>
        </p:blipFill>
        <p:spPr>
          <a:xfrm>
            <a:off x="2508304" y="1713352"/>
            <a:ext cx="3031600" cy="19296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6D7D0E-82F4-4632-A447-6EFBC12271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951" t="25368" r="13370" b="3685"/>
          <a:stretch/>
        </p:blipFill>
        <p:spPr>
          <a:xfrm>
            <a:off x="2508304" y="3398617"/>
            <a:ext cx="3031600" cy="17631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DBA8BA0-6E81-4433-95E1-075948D9F0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38" t="28642" r="23334" b="42780"/>
          <a:stretch/>
        </p:blipFill>
        <p:spPr>
          <a:xfrm>
            <a:off x="7099705" y="1605553"/>
            <a:ext cx="1602334" cy="14881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7B6F2E-A8AC-4BAB-A128-CC26714470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452" t="13845" b="31852"/>
          <a:stretch/>
        </p:blipFill>
        <p:spPr>
          <a:xfrm>
            <a:off x="5384016" y="1588092"/>
            <a:ext cx="1676650" cy="22254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712425" y="1584975"/>
            <a:ext cx="7990800" cy="2928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Conclui-se que: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Contribui-se para a disseminação de conhecimentos acerca das doenças genéticas e seus impactos na saúde da população.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Esclareceu-se sobre o aconselhamento genético e a investigação genética;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Disseminou-se o garantido na Política Nacional de Atenção Integral às pessoas com Doenças Raras do Ministério da Saúde;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Promoveu-se a vivência de estudantes de medicina na prática com a temática e os pacientes com doenças raras. 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48FE8-F4FF-48C9-8793-4D24CEB6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5" y="155825"/>
            <a:ext cx="8296800" cy="1317375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3D95C8-A429-475D-8D9A-35AA4F035480}"/>
              </a:ext>
            </a:extLst>
          </p:cNvPr>
          <p:cNvSpPr txBox="1"/>
          <p:nvPr/>
        </p:nvSpPr>
        <p:spPr>
          <a:xfrm>
            <a:off x="158750" y="1173182"/>
            <a:ext cx="88265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ALBANO, L. M. J. Importância da genética no serviço público: relato da extinção de um setor de genética no Município de São Paulo, Brasil. Rev. Panam </a:t>
            </a:r>
            <a:r>
              <a:rPr lang="pt-BR" dirty="0" err="1"/>
              <a:t>Salud</a:t>
            </a:r>
            <a:r>
              <a:rPr lang="pt-BR" dirty="0"/>
              <a:t> Publica. v. 7, n. 1. 2000. </a:t>
            </a:r>
          </a:p>
          <a:p>
            <a:endParaRPr lang="pt-BR" dirty="0"/>
          </a:p>
          <a:p>
            <a:r>
              <a:rPr lang="pt-BR" dirty="0"/>
              <a:t>AURELIANO, W. A. Trajetórias Terapêuticas Familiares: doenças raras hereditárias como sofrimento de longa duração. Ciência &amp; Saúde Coletiva. V. 23, n. 2, p.: 369-379. 2018 </a:t>
            </a:r>
          </a:p>
          <a:p>
            <a:endParaRPr lang="pt-BR" dirty="0"/>
          </a:p>
          <a:p>
            <a:r>
              <a:rPr lang="pt-BR" dirty="0"/>
              <a:t>BRASIL. Ministério da Saúde. Diretrizes para Atenção Integral às Pessoas com Doenças Raras no Sistema Único de Saúde – SUS. Brasília: Ministério da Saúde, 2014. Disponível em: Acesso em 09 </a:t>
            </a:r>
            <a:r>
              <a:rPr lang="pt-BR" dirty="0" err="1"/>
              <a:t>jan</a:t>
            </a:r>
            <a:r>
              <a:rPr lang="pt-BR" dirty="0"/>
              <a:t> 2019. Disponível em: &lt;http://bvsms.saude.gov.br/</a:t>
            </a:r>
            <a:r>
              <a:rPr lang="pt-BR" dirty="0" err="1"/>
              <a:t>bvs</a:t>
            </a:r>
            <a:r>
              <a:rPr lang="pt-BR" dirty="0"/>
              <a:t>/</a:t>
            </a:r>
            <a:r>
              <a:rPr lang="pt-BR" dirty="0" err="1"/>
              <a:t>publicacoes</a:t>
            </a:r>
            <a:r>
              <a:rPr lang="pt-BR" dirty="0"/>
              <a:t>/diretrizes_atencao_integral_pessoa_doencas_raras_SUS.pdf&gt;. Acesso em 15 set 2018.</a:t>
            </a:r>
          </a:p>
          <a:p>
            <a:endParaRPr lang="pt-BR" dirty="0"/>
          </a:p>
          <a:p>
            <a:r>
              <a:rPr lang="pt-BR" dirty="0"/>
              <a:t>______. Protocolos clínicos e diretrizes terapêuticas: volume 3 / Ministério da Saúde, Secretaria de Atenção à Saúde. – Brasília: Ministério da Saúde, 2014. Disponível em: &lt;http://bvsms.saude.gov.br/</a:t>
            </a:r>
            <a:r>
              <a:rPr lang="pt-BR" dirty="0" err="1"/>
              <a:t>bvs</a:t>
            </a:r>
            <a:r>
              <a:rPr lang="pt-BR" dirty="0"/>
              <a:t>/</a:t>
            </a:r>
            <a:r>
              <a:rPr lang="pt-BR" dirty="0" err="1"/>
              <a:t>publicacoes</a:t>
            </a:r>
            <a:r>
              <a:rPr lang="pt-BR" dirty="0"/>
              <a:t>/protocolos_clinicos_diretrizes_terapeuticas_v3.pdf&gt;. Acesso em 17 set 2018.</a:t>
            </a:r>
          </a:p>
          <a:p>
            <a:endParaRPr lang="pt-BR" dirty="0"/>
          </a:p>
          <a:p>
            <a:r>
              <a:rPr lang="pt-BR" dirty="0"/>
              <a:t>NUSSBAUM, Robert L., Thompson &amp; Thompson, genética na medicina. Rio de Janeiro: Elsevier, 2008.</a:t>
            </a:r>
          </a:p>
        </p:txBody>
      </p:sp>
    </p:spTree>
    <p:extLst>
      <p:ext uri="{BB962C8B-B14F-4D97-AF65-F5344CB8AC3E}">
        <p14:creationId xmlns:p14="http://schemas.microsoft.com/office/powerpoint/2010/main" val="1211433997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669</Words>
  <Application>Microsoft Office PowerPoint</Application>
  <PresentationFormat>Apresentação na tela (16:9)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Lato</vt:lpstr>
      <vt:lpstr>Times New Roman</vt:lpstr>
      <vt:lpstr>Raleway</vt:lpstr>
      <vt:lpstr>Arial</vt:lpstr>
      <vt:lpstr>Swiss</vt:lpstr>
      <vt:lpstr>PROEX - DOENÇAS GENÉTICAS: UMA REAÇÃO EM CADEIA POLIMERASE PARA AMPLIAÇÃO DO LOCUS COMUNIDADE</vt:lpstr>
      <vt:lpstr>3%</vt:lpstr>
      <vt:lpstr>Política Nacional de Atenção Integral às Pessoas com Doenças Raras do SUS, instituída por meio da Portaria GM/MS nº 199/2014</vt:lpstr>
      <vt:lpstr>·         Informar e orientar indivíduos que apresentam problemas relacionados com a ocorrência ou risco de uma doença genética em sua família.  </vt:lpstr>
      <vt:lpstr>AÇÕES</vt:lpstr>
      <vt:lpstr>MATERIAIS</vt:lpstr>
      <vt:lpstr>RESULTADOS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PROEX - DOENÇAS GENÉTICAS: UMA REAÇÃO EM CADEIA POLIMERASE PARA AMPLIAÇÃO DO LOCUS COMUNIDADE</dc:title>
  <cp:lastModifiedBy>Jeverton Santana Santos</cp:lastModifiedBy>
  <cp:revision>11</cp:revision>
  <dcterms:modified xsi:type="dcterms:W3CDTF">2019-10-14T23:28:13Z</dcterms:modified>
</cp:coreProperties>
</file>