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65" r:id="rId4"/>
    <p:sldId id="266" r:id="rId5"/>
    <p:sldId id="267" r:id="rId6"/>
    <p:sldId id="268" r:id="rId7"/>
    <p:sldId id="264" r:id="rId8"/>
  </p:sldIdLst>
  <p:sldSz cx="9144000" cy="6858000" type="screen4x3"/>
  <p:notesSz cx="9144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3A9"/>
    <a:srgbClr val="B89B70"/>
    <a:srgbClr val="368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860032" y="3429001"/>
            <a:ext cx="3595936" cy="1890863"/>
          </a:xfrm>
        </p:spPr>
        <p:txBody>
          <a:bodyPr/>
          <a:lstStyle>
            <a:lvl1pPr algn="r">
              <a:defRPr sz="2600" baseline="0">
                <a:solidFill>
                  <a:srgbClr val="D4C3A9"/>
                </a:solidFill>
              </a:defRPr>
            </a:lvl1pPr>
          </a:lstStyle>
          <a:p>
            <a:r>
              <a:rPr lang="pt-BR" dirty="0"/>
              <a:t>Clique para editar o título mestre</a:t>
            </a:r>
          </a:p>
        </p:txBody>
      </p:sp>
      <p:sp>
        <p:nvSpPr>
          <p:cNvPr id="4" name="Espaço Reservado para Data 3"/>
          <p:cNvSpPr>
            <a:spLocks noGrp="1"/>
          </p:cNvSpPr>
          <p:nvPr>
            <p:ph type="dt" sz="half" idx="10"/>
          </p:nvPr>
        </p:nvSpPr>
        <p:spPr/>
        <p:txBody>
          <a:bodyPr/>
          <a:lstStyle/>
          <a:p>
            <a:fld id="{C32E1563-A913-4D47-A687-C62F77B6B0BC}" type="datetimeFigureOut">
              <a:rPr lang="pt-BR" smtClean="0"/>
              <a:t>10/10/2019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11F5AFA-1AE2-447F-894A-B940FE0EEF40}" type="slidenum">
              <a:rPr lang="pt-BR" smtClean="0"/>
              <a:t>‹nº›</a:t>
            </a:fld>
            <a:endParaRPr lang="pt-BR"/>
          </a:p>
        </p:txBody>
      </p:sp>
      <p:pic>
        <p:nvPicPr>
          <p:cNvPr id="3" name="Picture 2" descr="C:\Users\admin\Documents\Guiga\EIC_2018\peças\Capa template-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520" y="-249482"/>
            <a:ext cx="9361040" cy="72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29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9"/>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32E1563-A913-4D47-A687-C62F77B6B0BC}" type="datetimeFigureOut">
              <a:rPr lang="pt-BR" smtClean="0"/>
              <a:t>10/10/2019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386340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32E1563-A913-4D47-A687-C62F77B6B0BC}" type="datetimeFigureOut">
              <a:rPr lang="pt-BR" smtClean="0"/>
              <a:t>10/10/2019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183823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32E1563-A913-4D47-A687-C62F77B6B0BC}" type="datetimeFigureOut">
              <a:rPr lang="pt-BR" smtClean="0"/>
              <a:t>10/10/2019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106416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429000"/>
            <a:ext cx="4104456" cy="662947"/>
          </a:xfrm>
        </p:spPr>
        <p:txBody>
          <a:bodyPr/>
          <a:lstStyle/>
          <a:p>
            <a:r>
              <a:rPr lang="pt-BR" dirty="0"/>
              <a:t>Clique para editar o título mestre</a:t>
            </a:r>
          </a:p>
        </p:txBody>
      </p:sp>
      <p:sp>
        <p:nvSpPr>
          <p:cNvPr id="3" name="Espaço Reservado para Conteúdo 2"/>
          <p:cNvSpPr>
            <a:spLocks noGrp="1"/>
          </p:cNvSpPr>
          <p:nvPr>
            <p:ph idx="1"/>
          </p:nvPr>
        </p:nvSpPr>
        <p:spPr>
          <a:xfrm>
            <a:off x="1331640" y="4197086"/>
            <a:ext cx="4042792" cy="672075"/>
          </a:xfrm>
        </p:spPr>
        <p:txBody>
          <a:bodyPr/>
          <a:lstStyle>
            <a:lvl1pPr>
              <a:defRPr/>
            </a:lvl1pPr>
          </a:lstStyle>
          <a:p>
            <a:pPr lvl="0"/>
            <a:r>
              <a:rPr lang="pt-BR" dirty="0"/>
              <a:t>Clique para editar o texto mestre</a:t>
            </a:r>
          </a:p>
        </p:txBody>
      </p:sp>
      <p:sp>
        <p:nvSpPr>
          <p:cNvPr id="4" name="Espaço Reservado para Data 3"/>
          <p:cNvSpPr>
            <a:spLocks noGrp="1"/>
          </p:cNvSpPr>
          <p:nvPr>
            <p:ph type="dt" sz="half" idx="10"/>
          </p:nvPr>
        </p:nvSpPr>
        <p:spPr/>
        <p:txBody>
          <a:bodyPr/>
          <a:lstStyle/>
          <a:p>
            <a:fld id="{C32E1563-A913-4D47-A687-C62F77B6B0BC}" type="datetimeFigureOut">
              <a:rPr lang="pt-BR" smtClean="0"/>
              <a:t>10/10/2019</a:t>
            </a:fld>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366736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395536" y="1220755"/>
            <a:ext cx="5256584" cy="1170904"/>
          </a:xfrm>
        </p:spPr>
        <p:txBody>
          <a:bodyPr/>
          <a:lstStyle/>
          <a:p>
            <a:r>
              <a:rPr lang="pt-BR" dirty="0"/>
              <a:t>Clique para editar o título mestre</a:t>
            </a:r>
          </a:p>
        </p:txBody>
      </p:sp>
      <p:sp>
        <p:nvSpPr>
          <p:cNvPr id="3" name="Espaço Reservado para Data 2"/>
          <p:cNvSpPr>
            <a:spLocks noGrp="1"/>
          </p:cNvSpPr>
          <p:nvPr>
            <p:ph type="dt" sz="half" idx="10"/>
          </p:nvPr>
        </p:nvSpPr>
        <p:spPr/>
        <p:txBody>
          <a:bodyPr/>
          <a:lstStyle/>
          <a:p>
            <a:fld id="{C32E1563-A913-4D47-A687-C62F77B6B0BC}" type="datetimeFigureOut">
              <a:rPr lang="pt-BR" smtClean="0"/>
              <a:t>10/10/2019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11F5AFA-1AE2-447F-894A-B940FE0EEF40}" type="slidenum">
              <a:rPr lang="pt-BR" smtClean="0"/>
              <a:t>‹nº›</a:t>
            </a:fld>
            <a:endParaRPr lang="pt-BR"/>
          </a:p>
        </p:txBody>
      </p:sp>
      <p:sp>
        <p:nvSpPr>
          <p:cNvPr id="6" name="Título 1"/>
          <p:cNvSpPr txBox="1">
            <a:spLocks/>
          </p:cNvSpPr>
          <p:nvPr userDrawn="1"/>
        </p:nvSpPr>
        <p:spPr>
          <a:xfrm>
            <a:off x="395536" y="2564904"/>
            <a:ext cx="7992888" cy="31683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B89B70"/>
                </a:solidFill>
                <a:latin typeface="+mj-lt"/>
                <a:ea typeface="+mj-ea"/>
                <a:cs typeface="+mj-cs"/>
              </a:defRPr>
            </a:lvl1pPr>
          </a:lstStyle>
          <a:p>
            <a:endParaRPr lang="pt-BR" sz="2000" b="0" i="0" baseline="0" dirty="0"/>
          </a:p>
        </p:txBody>
      </p:sp>
      <p:sp>
        <p:nvSpPr>
          <p:cNvPr id="12" name="Espaço Reservado para Texto 11"/>
          <p:cNvSpPr>
            <a:spLocks noGrp="1"/>
          </p:cNvSpPr>
          <p:nvPr>
            <p:ph type="body" sz="quarter" idx="13"/>
          </p:nvPr>
        </p:nvSpPr>
        <p:spPr>
          <a:xfrm>
            <a:off x="395537" y="2372785"/>
            <a:ext cx="7921377" cy="4032249"/>
          </a:xfrm>
        </p:spPr>
        <p:txBody>
          <a:bodyPr/>
          <a:lstStyle>
            <a:lvl2pPr marL="457200" indent="0">
              <a:buNone/>
              <a:defRPr/>
            </a:lvl2pPr>
            <a:lvl3pPr marL="914400" indent="0">
              <a:buNone/>
              <a:defRPr/>
            </a:lvl3pPr>
            <a:lvl4pPr marL="1371600" indent="0">
              <a:buNone/>
              <a:defRPr/>
            </a:lvl4pPr>
            <a:lvl5pPr marL="1828800" indent="0">
              <a:buNone/>
              <a:defRPr/>
            </a:lvl5pPr>
          </a:lstStyle>
          <a:p>
            <a:pPr lvl="0"/>
            <a:endParaRPr lang="pt-BR" dirty="0"/>
          </a:p>
        </p:txBody>
      </p:sp>
    </p:spTree>
    <p:extLst>
      <p:ext uri="{BB962C8B-B14F-4D97-AF65-F5344CB8AC3E}">
        <p14:creationId xmlns:p14="http://schemas.microsoft.com/office/powerpoint/2010/main" val="29978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3"/>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32E1563-A913-4D47-A687-C62F77B6B0BC}" type="datetimeFigureOut">
              <a:rPr lang="pt-BR" smtClean="0"/>
              <a:t>10/10/2019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103529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32E1563-A913-4D47-A687-C62F77B6B0BC}" type="datetimeFigureOut">
              <a:rPr lang="pt-BR" smtClean="0"/>
              <a:t>10/10/2019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281800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a:t>Clique para editar o texto mestre</a:t>
            </a:r>
          </a:p>
        </p:txBody>
      </p:sp>
      <p:sp>
        <p:nvSpPr>
          <p:cNvPr id="5" name="Espaço Reservado para Texto 4"/>
          <p:cNvSpPr>
            <a:spLocks noGrp="1"/>
          </p:cNvSpPr>
          <p:nvPr>
            <p:ph type="body" sz="quarter" idx="3"/>
          </p:nvPr>
        </p:nvSpPr>
        <p:spPr>
          <a:xfrm>
            <a:off x="4645031"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32E1563-A913-4D47-A687-C62F77B6B0BC}" type="datetimeFigureOut">
              <a:rPr lang="pt-BR" smtClean="0"/>
              <a:t>10/10/2019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112493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04048" y="3429000"/>
            <a:ext cx="3744416" cy="1170904"/>
          </a:xfrm>
        </p:spPr>
        <p:txBody>
          <a:bodyPr/>
          <a:lstStyle/>
          <a:p>
            <a:r>
              <a:rPr lang="pt-BR" dirty="0"/>
              <a:t>Clique para editar o título mestre</a:t>
            </a:r>
          </a:p>
        </p:txBody>
      </p:sp>
      <p:sp>
        <p:nvSpPr>
          <p:cNvPr id="3" name="Espaço Reservado para Data 2"/>
          <p:cNvSpPr>
            <a:spLocks noGrp="1"/>
          </p:cNvSpPr>
          <p:nvPr>
            <p:ph type="dt" sz="half" idx="10"/>
          </p:nvPr>
        </p:nvSpPr>
        <p:spPr/>
        <p:txBody>
          <a:bodyPr/>
          <a:lstStyle/>
          <a:p>
            <a:fld id="{C32E1563-A913-4D47-A687-C62F77B6B0BC}" type="datetimeFigureOut">
              <a:rPr lang="pt-BR" smtClean="0"/>
              <a:t>10/10/2019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131023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32E1563-A913-4D47-A687-C62F77B6B0BC}" type="datetimeFigureOut">
              <a:rPr lang="pt-BR" smtClean="0"/>
              <a:t>10/10/2019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285782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6" y="273051"/>
            <a:ext cx="3008313" cy="1162051"/>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2"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32E1563-A913-4D47-A687-C62F77B6B0BC}" type="datetimeFigureOut">
              <a:rPr lang="pt-BR" smtClean="0"/>
              <a:t>10/10/2019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11F5AFA-1AE2-447F-894A-B940FE0EEF40}" type="slidenum">
              <a:rPr lang="pt-BR" smtClean="0"/>
              <a:t>‹nº›</a:t>
            </a:fld>
            <a:endParaRPr lang="pt-BR"/>
          </a:p>
        </p:txBody>
      </p:sp>
    </p:spTree>
    <p:extLst>
      <p:ext uri="{BB962C8B-B14F-4D97-AF65-F5344CB8AC3E}">
        <p14:creationId xmlns:p14="http://schemas.microsoft.com/office/powerpoint/2010/main" val="240321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2051" name="Picture 3" descr="C:\Users\admin\Documents\Guiga\EIC_2018\peças\Capa template-03-03.png"/>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ackgroundRemoval t="3127" b="89969" l="9997" r="89973">
                        <a14:foregroundMark x1="11391" y1="37796" x2="11391" y2="37796"/>
                        <a14:foregroundMark x1="29249" y1="57018" x2="33818" y2="16095"/>
                        <a14:foregroundMark x1="27648" y1="3127" x2="27648" y2="3127"/>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332656" y="-891480"/>
            <a:ext cx="11486413" cy="8934272"/>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Título 1"/>
          <p:cNvSpPr>
            <a:spLocks noGrp="1"/>
          </p:cNvSpPr>
          <p:nvPr>
            <p:ph type="title"/>
          </p:nvPr>
        </p:nvSpPr>
        <p:spPr>
          <a:xfrm>
            <a:off x="1331640" y="3456441"/>
            <a:ext cx="4104456" cy="1170904"/>
          </a:xfrm>
          <a:prstGeom prst="rect">
            <a:avLst/>
          </a:prstGeom>
          <a:noFill/>
        </p:spPr>
        <p:txBody>
          <a:bodyPr vert="horz" lIns="91440" tIns="45720" rIns="91440" bIns="45720" rtlCol="0" anchor="ctr">
            <a:noAutofit/>
          </a:bodyPr>
          <a:lstStyle/>
          <a:p>
            <a:r>
              <a:rPr lang="pt-BR" dirty="0"/>
              <a:t>Clique para editar o título mestre</a:t>
            </a:r>
          </a:p>
        </p:txBody>
      </p:sp>
      <p:sp>
        <p:nvSpPr>
          <p:cNvPr id="3" name="Espaço Reservado para Texto 2"/>
          <p:cNvSpPr>
            <a:spLocks noGrp="1"/>
          </p:cNvSpPr>
          <p:nvPr>
            <p:ph type="body" idx="1"/>
          </p:nvPr>
        </p:nvSpPr>
        <p:spPr>
          <a:xfrm>
            <a:off x="1331640" y="4653136"/>
            <a:ext cx="4114800" cy="768085"/>
          </a:xfrm>
          <a:prstGeom prst="rect">
            <a:avLst/>
          </a:prstGeom>
        </p:spPr>
        <p:txBody>
          <a:bodyPr vert="horz" lIns="91440" tIns="45720" rIns="91440" bIns="45720" rtlCol="0">
            <a:normAutofit/>
          </a:bodyPr>
          <a:lstStyle/>
          <a:p>
            <a:pPr lvl="0"/>
            <a:endParaRPr lang="pt-BR" dirty="0"/>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E1563-A913-4D47-A687-C62F77B6B0BC}" type="datetimeFigureOut">
              <a:rPr lang="pt-BR" smtClean="0"/>
              <a:t>10/10/2019</a:t>
            </a:fld>
            <a:endParaRPr lang="pt-BR" dirty="0"/>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F5AFA-1AE2-447F-894A-B940FE0EEF40}" type="slidenum">
              <a:rPr lang="pt-BR" smtClean="0"/>
              <a:t>‹nº›</a:t>
            </a:fld>
            <a:endParaRPr lang="pt-BR"/>
          </a:p>
        </p:txBody>
      </p:sp>
      <p:pic>
        <p:nvPicPr>
          <p:cNvPr id="2052" name="Picture 4" descr="C:\Users\admin\Documents\Guiga\EIC_2018\peças\Capa templatereal-03.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85155" y="-239330"/>
            <a:ext cx="9437675" cy="734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2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95589" y="3609020"/>
            <a:ext cx="5296891" cy="648071"/>
          </a:xfrm>
        </p:spPr>
        <p:txBody>
          <a:bodyPr/>
          <a:lstStyle/>
          <a:p>
            <a:r>
              <a:rPr lang="pt-BR" dirty="0" smtClean="0">
                <a:solidFill>
                  <a:schemeClr val="accent6">
                    <a:lumMod val="75000"/>
                  </a:schemeClr>
                </a:solidFill>
              </a:rPr>
              <a:t>Leonardo Santos de Santana</a:t>
            </a:r>
            <a:r>
              <a:rPr lang="pt-BR" dirty="0">
                <a:solidFill>
                  <a:schemeClr val="accent6">
                    <a:lumMod val="75000"/>
                  </a:schemeClr>
                </a:solidFill>
              </a:rPr>
              <a:t/>
            </a:r>
            <a:br>
              <a:rPr lang="pt-BR" dirty="0">
                <a:solidFill>
                  <a:schemeClr val="accent6">
                    <a:lumMod val="75000"/>
                  </a:schemeClr>
                </a:solidFill>
              </a:rPr>
            </a:br>
            <a:endParaRPr lang="pt-BR" dirty="0">
              <a:solidFill>
                <a:schemeClr val="accent6">
                  <a:lumMod val="75000"/>
                </a:schemeClr>
              </a:solidFill>
            </a:endParaRPr>
          </a:p>
        </p:txBody>
      </p:sp>
      <p:sp>
        <p:nvSpPr>
          <p:cNvPr id="3" name="Título 1"/>
          <p:cNvSpPr txBox="1">
            <a:spLocks/>
          </p:cNvSpPr>
          <p:nvPr/>
        </p:nvSpPr>
        <p:spPr>
          <a:xfrm>
            <a:off x="4139952" y="4077073"/>
            <a:ext cx="4504803" cy="648071"/>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2600" b="1" kern="1200" baseline="0">
                <a:solidFill>
                  <a:srgbClr val="D4C3A9"/>
                </a:solidFill>
                <a:latin typeface="+mj-lt"/>
                <a:ea typeface="+mj-ea"/>
                <a:cs typeface="+mj-cs"/>
              </a:defRPr>
            </a:lvl1pPr>
          </a:lstStyle>
          <a:p>
            <a:r>
              <a:rPr lang="pt-BR" sz="2400" b="0" dirty="0">
                <a:solidFill>
                  <a:schemeClr val="accent6">
                    <a:lumMod val="75000"/>
                  </a:schemeClr>
                </a:solidFill>
              </a:rPr>
              <a:t>Prof. Dr. Carlos Kazuo Taguchi</a:t>
            </a:r>
            <a:br>
              <a:rPr lang="pt-BR" sz="2400" b="0" dirty="0">
                <a:solidFill>
                  <a:schemeClr val="accent6">
                    <a:lumMod val="75000"/>
                  </a:schemeClr>
                </a:solidFill>
              </a:rPr>
            </a:br>
            <a:endParaRPr lang="pt-BR" sz="2400" b="0" dirty="0">
              <a:solidFill>
                <a:schemeClr val="accent6">
                  <a:lumMod val="75000"/>
                </a:schemeClr>
              </a:solidFill>
            </a:endParaRPr>
          </a:p>
        </p:txBody>
      </p:sp>
      <p:sp>
        <p:nvSpPr>
          <p:cNvPr id="4" name="CaixaDeTexto 3"/>
          <p:cNvSpPr txBox="1"/>
          <p:nvPr/>
        </p:nvSpPr>
        <p:spPr>
          <a:xfrm>
            <a:off x="5231661" y="1988840"/>
            <a:ext cx="2148651" cy="1384995"/>
          </a:xfrm>
          <a:prstGeom prst="rect">
            <a:avLst/>
          </a:prstGeom>
          <a:solidFill>
            <a:schemeClr val="accent6">
              <a:lumMod val="75000"/>
            </a:schemeClr>
          </a:solidFill>
        </p:spPr>
        <p:txBody>
          <a:bodyPr wrap="square" rtlCol="0">
            <a:spAutoFit/>
          </a:bodyPr>
          <a:lstStyle/>
          <a:p>
            <a:r>
              <a:rPr lang="pt-BR" sz="2800" dirty="0" smtClean="0">
                <a:latin typeface="Arial Narrow" pitchFamily="34" charset="0"/>
              </a:rPr>
              <a:t>Encontro </a:t>
            </a:r>
            <a:r>
              <a:rPr lang="pt-BR" sz="2800" dirty="0">
                <a:latin typeface="Arial Narrow" pitchFamily="34" charset="0"/>
              </a:rPr>
              <a:t>de Iniciação Científica</a:t>
            </a:r>
            <a:endParaRPr lang="pt-BR" sz="2800" dirty="0">
              <a:latin typeface="Arial Narrow" pitchFamily="34" charset="0"/>
            </a:endParaRPr>
          </a:p>
        </p:txBody>
      </p:sp>
      <p:sp>
        <p:nvSpPr>
          <p:cNvPr id="5" name="CaixaDeTexto 4"/>
          <p:cNvSpPr txBox="1"/>
          <p:nvPr/>
        </p:nvSpPr>
        <p:spPr>
          <a:xfrm>
            <a:off x="5231661" y="1352962"/>
            <a:ext cx="960519" cy="707886"/>
          </a:xfrm>
          <a:prstGeom prst="rect">
            <a:avLst/>
          </a:prstGeom>
          <a:solidFill>
            <a:schemeClr val="accent6">
              <a:lumMod val="75000"/>
            </a:schemeClr>
          </a:solidFill>
        </p:spPr>
        <p:txBody>
          <a:bodyPr wrap="none" rtlCol="0">
            <a:spAutoFit/>
          </a:bodyPr>
          <a:lstStyle/>
          <a:p>
            <a:r>
              <a:rPr lang="pt-BR" sz="4000" dirty="0"/>
              <a:t>29°</a:t>
            </a:r>
          </a:p>
        </p:txBody>
      </p:sp>
    </p:spTree>
    <p:extLst>
      <p:ext uri="{BB962C8B-B14F-4D97-AF65-F5344CB8AC3E}">
        <p14:creationId xmlns:p14="http://schemas.microsoft.com/office/powerpoint/2010/main" val="2265533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88640"/>
            <a:ext cx="8064896" cy="648072"/>
          </a:xfrm>
        </p:spPr>
        <p:txBody>
          <a:bodyPr/>
          <a:lstStyle/>
          <a:p>
            <a:pPr algn="ctr"/>
            <a:r>
              <a:rPr lang="pt-BR" dirty="0" err="1" smtClean="0"/>
              <a:t>Escut</a:t>
            </a:r>
            <a:r>
              <a:rPr lang="pt-BR" dirty="0" smtClean="0"/>
              <a:t>-Ação em crianças insulares</a:t>
            </a:r>
            <a:endParaRPr lang="pt-BR" dirty="0"/>
          </a:p>
        </p:txBody>
      </p:sp>
      <p:sp>
        <p:nvSpPr>
          <p:cNvPr id="3" name="Espaço Reservado para Texto 2"/>
          <p:cNvSpPr>
            <a:spLocks noGrp="1"/>
          </p:cNvSpPr>
          <p:nvPr>
            <p:ph type="body" sz="quarter" idx="13"/>
          </p:nvPr>
        </p:nvSpPr>
        <p:spPr>
          <a:xfrm>
            <a:off x="251520" y="2348880"/>
            <a:ext cx="8496944" cy="4464496"/>
          </a:xfrm>
        </p:spPr>
        <p:txBody>
          <a:bodyPr>
            <a:normAutofit/>
          </a:bodyPr>
          <a:lstStyle/>
          <a:p>
            <a:r>
              <a:rPr lang="pt-BR" b="1" dirty="0"/>
              <a:t>O processamento auditivo </a:t>
            </a:r>
            <a:endParaRPr lang="pt-BR" b="1" dirty="0" smtClean="0"/>
          </a:p>
          <a:p>
            <a:r>
              <a:rPr lang="pt-BR" b="1" dirty="0" smtClean="0"/>
              <a:t>-  </a:t>
            </a:r>
            <a:r>
              <a:rPr lang="pt-BR" dirty="0" smtClean="0"/>
              <a:t>É </a:t>
            </a:r>
            <a:r>
              <a:rPr lang="pt-BR" dirty="0"/>
              <a:t>um conjunto de habilidades, do sistema nervoso central, desenvolvidas desde o nascimento, que permite utilizar os diversos  estímulos sonoros e distingui-los conforme seus traços </a:t>
            </a:r>
            <a:r>
              <a:rPr lang="pt-BR" dirty="0" smtClean="0"/>
              <a:t>distintivos</a:t>
            </a:r>
          </a:p>
          <a:p>
            <a:r>
              <a:rPr lang="pt-BR" dirty="0" smtClean="0"/>
              <a:t> </a:t>
            </a:r>
          </a:p>
          <a:p>
            <a:r>
              <a:rPr lang="pt-BR" dirty="0" smtClean="0"/>
              <a:t>-  Essas </a:t>
            </a:r>
            <a:r>
              <a:rPr lang="pt-BR" dirty="0"/>
              <a:t>habilidades </a:t>
            </a:r>
            <a:r>
              <a:rPr lang="pt-BR" dirty="0" smtClean="0"/>
              <a:t>são: </a:t>
            </a:r>
            <a:r>
              <a:rPr lang="pt-BR" dirty="0"/>
              <a:t>a localização, a atenção, a discriminação e a memorização auditiva</a:t>
            </a:r>
            <a:r>
              <a:rPr lang="pt-BR" dirty="0" smtClean="0"/>
              <a:t>.</a:t>
            </a:r>
          </a:p>
          <a:p>
            <a:endParaRPr lang="pt-BR" dirty="0" smtClean="0"/>
          </a:p>
          <a:p>
            <a:r>
              <a:rPr lang="pt-BR" dirty="0" smtClean="0"/>
              <a:t>-  </a:t>
            </a:r>
            <a:r>
              <a:rPr lang="pt-BR" dirty="0"/>
              <a:t>Danos nessas habilidades podem acarretar problemas significativos na audição social, na interação e no desenvolvimento, principalmente em crianças, como desatenção, dificuldade de compreensão e concentração, além do atraso na aprendizagem. </a:t>
            </a:r>
          </a:p>
        </p:txBody>
      </p:sp>
      <p:sp>
        <p:nvSpPr>
          <p:cNvPr id="5" name="Espaço Reservado para Conteúdo 2"/>
          <p:cNvSpPr txBox="1">
            <a:spLocks/>
          </p:cNvSpPr>
          <p:nvPr/>
        </p:nvSpPr>
        <p:spPr>
          <a:xfrm>
            <a:off x="1282537" y="1068216"/>
            <a:ext cx="7465927" cy="1008112"/>
          </a:xfrm>
          <a:prstGeom prst="rect">
            <a:avLst/>
          </a:prstGeom>
        </p:spPr>
        <p:txBody>
          <a:bodyPr/>
          <a:lstStyle>
            <a:lvl1pPr marL="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t-BR" i="1" dirty="0" smtClean="0"/>
              <a:t>Trabalho com o processamento auditivo em crianças</a:t>
            </a:r>
            <a:endParaRPr lang="pt-BR" i="1" dirty="0"/>
          </a:p>
          <a:p>
            <a:endParaRPr lang="pt-BR" i="1" dirty="0"/>
          </a:p>
        </p:txBody>
      </p:sp>
    </p:spTree>
    <p:extLst>
      <p:ext uri="{BB962C8B-B14F-4D97-AF65-F5344CB8AC3E}">
        <p14:creationId xmlns:p14="http://schemas.microsoft.com/office/powerpoint/2010/main" val="222005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177976"/>
            <a:ext cx="5184576" cy="882872"/>
          </a:xfrm>
        </p:spPr>
        <p:txBody>
          <a:bodyPr/>
          <a:lstStyle/>
          <a:p>
            <a:r>
              <a:rPr lang="pt-BR" dirty="0"/>
              <a:t>Objetivo</a:t>
            </a:r>
          </a:p>
        </p:txBody>
      </p:sp>
      <p:sp>
        <p:nvSpPr>
          <p:cNvPr id="3" name="Espaço Reservado para Texto 2"/>
          <p:cNvSpPr>
            <a:spLocks noGrp="1"/>
          </p:cNvSpPr>
          <p:nvPr>
            <p:ph type="body" sz="quarter" idx="13"/>
          </p:nvPr>
        </p:nvSpPr>
        <p:spPr>
          <a:xfrm>
            <a:off x="431032" y="2299665"/>
            <a:ext cx="8712968" cy="2857527"/>
          </a:xfrm>
        </p:spPr>
        <p:txBody>
          <a:bodyPr>
            <a:normAutofit/>
          </a:bodyPr>
          <a:lstStyle/>
          <a:p>
            <a:r>
              <a:rPr lang="pt-BR" b="1" dirty="0"/>
              <a:t>Objetivo Geral</a:t>
            </a:r>
          </a:p>
          <a:p>
            <a:pPr marL="342900" indent="-342900">
              <a:buFontTx/>
              <a:buChar char="-"/>
            </a:pPr>
            <a:r>
              <a:rPr lang="pt-BR" dirty="0" smtClean="0"/>
              <a:t>Avaliar </a:t>
            </a:r>
            <a:r>
              <a:rPr lang="pt-BR" dirty="0"/>
              <a:t>o processamento auditivo comportamental e propor um modelo de </a:t>
            </a:r>
            <a:r>
              <a:rPr lang="pt-BR" dirty="0" smtClean="0"/>
              <a:t>intervenção</a:t>
            </a:r>
          </a:p>
          <a:p>
            <a:r>
              <a:rPr lang="pt-BR" b="1" dirty="0" smtClean="0"/>
              <a:t>Objetivos </a:t>
            </a:r>
            <a:r>
              <a:rPr lang="pt-BR" b="1" dirty="0"/>
              <a:t>Específicos</a:t>
            </a:r>
          </a:p>
          <a:p>
            <a:pPr marL="342900" indent="-342900">
              <a:buFontTx/>
              <a:buChar char="-"/>
            </a:pPr>
            <a:r>
              <a:rPr lang="pt-BR" dirty="0" smtClean="0"/>
              <a:t>Estimular as habilidades auditivas nas crianças</a:t>
            </a:r>
          </a:p>
          <a:p>
            <a:pPr marL="342900" indent="-342900">
              <a:buFontTx/>
              <a:buChar char="-"/>
            </a:pPr>
            <a:r>
              <a:rPr lang="pt-BR" dirty="0" smtClean="0"/>
              <a:t>Conscientizar a escola e os pais das medidas a serem tomados</a:t>
            </a:r>
            <a:endParaRPr lang="pt-BR" dirty="0"/>
          </a:p>
        </p:txBody>
      </p:sp>
    </p:spTree>
    <p:extLst>
      <p:ext uri="{BB962C8B-B14F-4D97-AF65-F5344CB8AC3E}">
        <p14:creationId xmlns:p14="http://schemas.microsoft.com/office/powerpoint/2010/main" val="392691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5256584" cy="1170904"/>
          </a:xfrm>
        </p:spPr>
        <p:txBody>
          <a:bodyPr/>
          <a:lstStyle/>
          <a:p>
            <a:r>
              <a:rPr lang="pt-BR" dirty="0"/>
              <a:t>Método</a:t>
            </a:r>
          </a:p>
        </p:txBody>
      </p:sp>
      <p:sp>
        <p:nvSpPr>
          <p:cNvPr id="3" name="Espaço Reservado para Texto 2"/>
          <p:cNvSpPr>
            <a:spLocks noGrp="1"/>
          </p:cNvSpPr>
          <p:nvPr>
            <p:ph type="body" sz="quarter" idx="13"/>
          </p:nvPr>
        </p:nvSpPr>
        <p:spPr>
          <a:xfrm>
            <a:off x="971600" y="1988840"/>
            <a:ext cx="7921377" cy="4176464"/>
          </a:xfrm>
        </p:spPr>
        <p:txBody>
          <a:bodyPr>
            <a:normAutofit fontScale="77500" lnSpcReduction="20000"/>
          </a:bodyPr>
          <a:lstStyle/>
          <a:p>
            <a:pPr algn="just"/>
            <a:r>
              <a:rPr lang="pt-BR" dirty="0" smtClean="0"/>
              <a:t>Para avaliação: Foram </a:t>
            </a:r>
            <a:r>
              <a:rPr lang="pt-BR" dirty="0"/>
              <a:t>selecionados crianças, de ambos os sexos, regulares na escola local até o 5º ano do ensino fundamental, entre 4 e 12 anos da ilha </a:t>
            </a:r>
            <a:r>
              <a:rPr lang="pt-BR" dirty="0" err="1"/>
              <a:t>Mém</a:t>
            </a:r>
            <a:r>
              <a:rPr lang="pt-BR" dirty="0"/>
              <a:t> de Sá – SE. Todas foram avaliadas segundo </a:t>
            </a:r>
            <a:r>
              <a:rPr lang="pt-BR" dirty="0" err="1"/>
              <a:t>Schochat</a:t>
            </a:r>
            <a:r>
              <a:rPr lang="pt-BR" dirty="0"/>
              <a:t> e Pereira (1985) em campo livre</a:t>
            </a:r>
            <a:r>
              <a:rPr lang="pt-BR" dirty="0" smtClean="0"/>
              <a:t>.</a:t>
            </a:r>
          </a:p>
          <a:p>
            <a:pPr algn="just"/>
            <a:endParaRPr lang="pt-BR" dirty="0"/>
          </a:p>
          <a:p>
            <a:pPr algn="just"/>
            <a:r>
              <a:rPr lang="pt-BR" dirty="0" smtClean="0"/>
              <a:t>Os </a:t>
            </a:r>
            <a:r>
              <a:rPr lang="pt-BR" dirty="0"/>
              <a:t>instrumentos não calibrados foram o coco, guizo, sino e agogô e a voz do avaliador na prova de memória sequencial verbal. </a:t>
            </a:r>
            <a:endParaRPr lang="pt-BR" dirty="0" smtClean="0"/>
          </a:p>
          <a:p>
            <a:pPr algn="just"/>
            <a:endParaRPr lang="pt-BR" dirty="0"/>
          </a:p>
          <a:p>
            <a:pPr algn="just"/>
            <a:r>
              <a:rPr lang="pt-BR" dirty="0" smtClean="0"/>
              <a:t> </a:t>
            </a:r>
            <a:r>
              <a:rPr lang="pt-BR" dirty="0"/>
              <a:t>Na fase seguinte, todas foram distribuídas em dois grupos, ora por faixa etária, ora por habilidade alterada para as atividades de intervenção. Estas foram realizadas nas salas de aula do grupo escolar da </a:t>
            </a:r>
            <a:r>
              <a:rPr lang="pt-BR" dirty="0" smtClean="0"/>
              <a:t>ilha </a:t>
            </a:r>
            <a:r>
              <a:rPr lang="pt-BR" dirty="0"/>
              <a:t>e as atividades se baseavam em agregar brincadeiras com musicas do repertório popular </a:t>
            </a:r>
            <a:r>
              <a:rPr lang="pt-BR" dirty="0" smtClean="0"/>
              <a:t>infantil</a:t>
            </a:r>
          </a:p>
          <a:p>
            <a:pPr algn="just"/>
            <a:endParaRPr lang="pt-BR" dirty="0" smtClean="0"/>
          </a:p>
          <a:p>
            <a:pPr algn="just"/>
            <a:r>
              <a:rPr lang="pt-BR" dirty="0" smtClean="0"/>
              <a:t>Frequência:  As </a:t>
            </a:r>
            <a:r>
              <a:rPr lang="pt-BR" dirty="0"/>
              <a:t>atividades foram realizadas uma vez por semana, aos sábados, por 2 horas, durante 7 sessões</a:t>
            </a:r>
            <a:r>
              <a:rPr lang="pt-BR" dirty="0" smtClean="0"/>
              <a:t>.</a:t>
            </a:r>
          </a:p>
          <a:p>
            <a:pPr algn="just"/>
            <a:endParaRPr lang="pt-BR" dirty="0" smtClean="0"/>
          </a:p>
          <a:p>
            <a:pPr algn="just"/>
            <a:r>
              <a:rPr lang="pt-BR" dirty="0" smtClean="0"/>
              <a:t>Encerramento: Todas </a:t>
            </a:r>
            <a:r>
              <a:rPr lang="pt-BR" dirty="0"/>
              <a:t>foram reavaliadas e realizada uma devolutiva com os professores responsáveis</a:t>
            </a:r>
          </a:p>
        </p:txBody>
      </p:sp>
    </p:spTree>
    <p:extLst>
      <p:ext uri="{BB962C8B-B14F-4D97-AF65-F5344CB8AC3E}">
        <p14:creationId xmlns:p14="http://schemas.microsoft.com/office/powerpoint/2010/main" val="146603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60648"/>
            <a:ext cx="5256584" cy="1170904"/>
          </a:xfrm>
        </p:spPr>
        <p:txBody>
          <a:bodyPr/>
          <a:lstStyle/>
          <a:p>
            <a:r>
              <a:rPr lang="pt-BR" dirty="0"/>
              <a:t>Resultados</a:t>
            </a:r>
          </a:p>
        </p:txBody>
      </p:sp>
      <p:sp>
        <p:nvSpPr>
          <p:cNvPr id="3" name="Espaço Reservado para Texto 2"/>
          <p:cNvSpPr>
            <a:spLocks noGrp="1"/>
          </p:cNvSpPr>
          <p:nvPr>
            <p:ph type="body" sz="quarter" idx="13"/>
          </p:nvPr>
        </p:nvSpPr>
        <p:spPr>
          <a:xfrm>
            <a:off x="827584" y="1340769"/>
            <a:ext cx="7921377" cy="5184575"/>
          </a:xfrm>
        </p:spPr>
        <p:txBody>
          <a:bodyPr>
            <a:normAutofit fontScale="85000" lnSpcReduction="10000"/>
          </a:bodyPr>
          <a:lstStyle/>
          <a:p>
            <a:r>
              <a:rPr lang="pt-BR" dirty="0"/>
              <a:t>Dezoito crianças foram avaliadas, e 12 delas participaram da intervenção de forma regular. Na avaliação do processamento auditivo antes da intervenção foram observadas alterações nos seguintes quesitos </a:t>
            </a:r>
            <a:r>
              <a:rPr lang="pt-BR" dirty="0" smtClean="0"/>
              <a:t>avaliados:</a:t>
            </a:r>
          </a:p>
          <a:p>
            <a:r>
              <a:rPr lang="pt-BR" dirty="0" smtClean="0"/>
              <a:t> </a:t>
            </a:r>
            <a:r>
              <a:rPr lang="pt-BR" dirty="0"/>
              <a:t>L</a:t>
            </a:r>
            <a:r>
              <a:rPr lang="pt-BR" dirty="0" smtClean="0"/>
              <a:t>ocalização </a:t>
            </a:r>
            <a:r>
              <a:rPr lang="pt-BR" dirty="0"/>
              <a:t>(8 crianças- 66,7</a:t>
            </a:r>
            <a:r>
              <a:rPr lang="pt-BR" dirty="0" smtClean="0"/>
              <a:t>%)</a:t>
            </a:r>
          </a:p>
          <a:p>
            <a:r>
              <a:rPr lang="pt-BR" dirty="0" smtClean="0"/>
              <a:t> </a:t>
            </a:r>
            <a:r>
              <a:rPr lang="pt-BR" dirty="0" err="1"/>
              <a:t>M</a:t>
            </a:r>
            <a:r>
              <a:rPr lang="pt-BR" dirty="0" err="1" smtClean="0"/>
              <a:t>émoria</a:t>
            </a:r>
            <a:r>
              <a:rPr lang="pt-BR" dirty="0" smtClean="0"/>
              <a:t> </a:t>
            </a:r>
            <a:r>
              <a:rPr lang="pt-BR" dirty="0"/>
              <a:t>sequencial não verbal (10 crianças- 83</a:t>
            </a:r>
            <a:r>
              <a:rPr lang="pt-BR" dirty="0" smtClean="0"/>
              <a:t>%)</a:t>
            </a:r>
          </a:p>
          <a:p>
            <a:r>
              <a:rPr lang="pt-BR" dirty="0" smtClean="0"/>
              <a:t> </a:t>
            </a:r>
            <a:r>
              <a:rPr lang="pt-BR" dirty="0" err="1"/>
              <a:t>M</a:t>
            </a:r>
            <a:r>
              <a:rPr lang="pt-BR" dirty="0" err="1" smtClean="0"/>
              <a:t>émoria</a:t>
            </a:r>
            <a:r>
              <a:rPr lang="pt-BR" dirty="0" smtClean="0"/>
              <a:t> </a:t>
            </a:r>
            <a:r>
              <a:rPr lang="pt-BR" dirty="0"/>
              <a:t>sequencial verbal ( 12 crianças – 100%) </a:t>
            </a:r>
            <a:endParaRPr lang="pt-BR" dirty="0" smtClean="0"/>
          </a:p>
          <a:p>
            <a:r>
              <a:rPr lang="pt-BR" dirty="0" smtClean="0"/>
              <a:t> </a:t>
            </a:r>
            <a:r>
              <a:rPr lang="pt-BR" dirty="0"/>
              <a:t>D</a:t>
            </a:r>
            <a:r>
              <a:rPr lang="pt-BR" dirty="0" smtClean="0"/>
              <a:t>iscriminação </a:t>
            </a:r>
            <a:r>
              <a:rPr lang="pt-BR" dirty="0"/>
              <a:t>(11 crianças – 91,7</a:t>
            </a:r>
            <a:r>
              <a:rPr lang="pt-BR" dirty="0" smtClean="0"/>
              <a:t>%)</a:t>
            </a:r>
          </a:p>
          <a:p>
            <a:endParaRPr lang="pt-BR" dirty="0" smtClean="0"/>
          </a:p>
          <a:p>
            <a:r>
              <a:rPr lang="pt-BR" dirty="0" smtClean="0"/>
              <a:t>Após </a:t>
            </a:r>
            <a:r>
              <a:rPr lang="pt-BR" dirty="0"/>
              <a:t>da intervenção e foram observados os seguintes resultados alterados</a:t>
            </a:r>
            <a:r>
              <a:rPr lang="pt-BR" dirty="0" smtClean="0"/>
              <a:t>:</a:t>
            </a:r>
          </a:p>
          <a:p>
            <a:r>
              <a:rPr lang="pt-BR" dirty="0" smtClean="0"/>
              <a:t> </a:t>
            </a:r>
            <a:r>
              <a:rPr lang="pt-BR" dirty="0"/>
              <a:t>L</a:t>
            </a:r>
            <a:r>
              <a:rPr lang="pt-BR" dirty="0" smtClean="0"/>
              <a:t>ocalização </a:t>
            </a:r>
            <a:r>
              <a:rPr lang="pt-BR" dirty="0"/>
              <a:t>(3 crianças-25</a:t>
            </a:r>
            <a:r>
              <a:rPr lang="pt-BR" dirty="0" smtClean="0"/>
              <a:t>%)</a:t>
            </a:r>
          </a:p>
          <a:p>
            <a:r>
              <a:rPr lang="pt-BR" dirty="0" smtClean="0"/>
              <a:t> </a:t>
            </a:r>
            <a:r>
              <a:rPr lang="pt-BR" dirty="0" err="1"/>
              <a:t>M</a:t>
            </a:r>
            <a:r>
              <a:rPr lang="pt-BR" dirty="0" err="1" smtClean="0"/>
              <a:t>émoria</a:t>
            </a:r>
            <a:r>
              <a:rPr lang="pt-BR" dirty="0" smtClean="0"/>
              <a:t> </a:t>
            </a:r>
            <a:r>
              <a:rPr lang="pt-BR" dirty="0"/>
              <a:t>sequencial não verbal (10 crianças- 83</a:t>
            </a:r>
            <a:r>
              <a:rPr lang="pt-BR" dirty="0" smtClean="0"/>
              <a:t>%)</a:t>
            </a:r>
          </a:p>
          <a:p>
            <a:r>
              <a:rPr lang="pt-BR" dirty="0" smtClean="0"/>
              <a:t> </a:t>
            </a:r>
            <a:r>
              <a:rPr lang="pt-BR" dirty="0" err="1"/>
              <a:t>M</a:t>
            </a:r>
            <a:r>
              <a:rPr lang="pt-BR" dirty="0" err="1" smtClean="0"/>
              <a:t>émoria</a:t>
            </a:r>
            <a:r>
              <a:rPr lang="pt-BR" dirty="0" smtClean="0"/>
              <a:t> </a:t>
            </a:r>
            <a:r>
              <a:rPr lang="pt-BR" dirty="0"/>
              <a:t>sequencia verbal (12 crianças- 100</a:t>
            </a:r>
            <a:r>
              <a:rPr lang="pt-BR" dirty="0" smtClean="0"/>
              <a:t>%)</a:t>
            </a:r>
          </a:p>
          <a:p>
            <a:r>
              <a:rPr lang="pt-BR" dirty="0" smtClean="0"/>
              <a:t> Discriminação </a:t>
            </a:r>
            <a:r>
              <a:rPr lang="pt-BR" dirty="0"/>
              <a:t>(10 crianças- 83%). </a:t>
            </a:r>
            <a:endParaRPr lang="pt-BR" dirty="0" smtClean="0"/>
          </a:p>
          <a:p>
            <a:endParaRPr lang="pt-BR" dirty="0" smtClean="0"/>
          </a:p>
          <a:p>
            <a:r>
              <a:rPr lang="pt-BR" dirty="0" smtClean="0"/>
              <a:t>O </a:t>
            </a:r>
            <a:r>
              <a:rPr lang="pt-BR" dirty="0"/>
              <a:t>reflexo </a:t>
            </a:r>
            <a:r>
              <a:rPr lang="pt-BR" dirty="0" err="1"/>
              <a:t>cocleopalpebral</a:t>
            </a:r>
            <a:r>
              <a:rPr lang="pt-BR" dirty="0"/>
              <a:t> também foi avaliado, mas nenhuma criança apresentou reflexo ausente em nenhum dos dois momentos de avaliação</a:t>
            </a:r>
          </a:p>
        </p:txBody>
      </p:sp>
    </p:spTree>
    <p:extLst>
      <p:ext uri="{BB962C8B-B14F-4D97-AF65-F5344CB8AC3E}">
        <p14:creationId xmlns:p14="http://schemas.microsoft.com/office/powerpoint/2010/main" val="405117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713" y="764704"/>
            <a:ext cx="5256584" cy="1170904"/>
          </a:xfrm>
        </p:spPr>
        <p:txBody>
          <a:bodyPr/>
          <a:lstStyle/>
          <a:p>
            <a:r>
              <a:rPr lang="pt-BR" dirty="0"/>
              <a:t>Conclusão</a:t>
            </a:r>
          </a:p>
        </p:txBody>
      </p:sp>
      <p:sp>
        <p:nvSpPr>
          <p:cNvPr id="3" name="Espaço Reservado para Texto 2"/>
          <p:cNvSpPr>
            <a:spLocks noGrp="1"/>
          </p:cNvSpPr>
          <p:nvPr>
            <p:ph type="body" sz="quarter" idx="13"/>
          </p:nvPr>
        </p:nvSpPr>
        <p:spPr>
          <a:xfrm>
            <a:off x="395537" y="2996952"/>
            <a:ext cx="7921377" cy="3408082"/>
          </a:xfrm>
        </p:spPr>
        <p:txBody>
          <a:bodyPr/>
          <a:lstStyle/>
          <a:p>
            <a:pPr algn="just"/>
            <a:r>
              <a:rPr lang="pt-BR" sz="1400" dirty="0"/>
              <a:t>Nota-se que ocorreu pequena diferença nas duas fases que pode ser justificado pelo curto período de intervenção e impossibilidade de uma orientação personalizada para os professores contemplarem e estimularem seus alunos nas áreas com prejuízo. Apesar desses resultados, o trabalho teve um impacto positivo nas crianças participantes, desenvolvendo habilidades interativas e melhorando a audição social.</a:t>
            </a:r>
          </a:p>
          <a:p>
            <a:pPr algn="just"/>
            <a:endParaRPr lang="pt-BR" dirty="0"/>
          </a:p>
          <a:p>
            <a:endParaRPr lang="pt-BR" dirty="0"/>
          </a:p>
        </p:txBody>
      </p:sp>
    </p:spTree>
    <p:extLst>
      <p:ext uri="{BB962C8B-B14F-4D97-AF65-F5344CB8AC3E}">
        <p14:creationId xmlns:p14="http://schemas.microsoft.com/office/powerpoint/2010/main" val="48795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ocuments\Guiga\EIC_2018\peças\Capa Facebook-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7287"/>
            <a:ext cx="10277475" cy="7991476"/>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889248" y="4365104"/>
            <a:ext cx="4978896" cy="1257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3600" b="1" dirty="0">
                <a:solidFill>
                  <a:schemeClr val="bg1"/>
                </a:solidFill>
                <a:latin typeface="Arial" pitchFamily="34" charset="0"/>
                <a:cs typeface="Arial" pitchFamily="34" charset="0"/>
              </a:rPr>
              <a:t>Obrigado.</a:t>
            </a:r>
          </a:p>
        </p:txBody>
      </p:sp>
    </p:spTree>
    <p:extLst>
      <p:ext uri="{BB962C8B-B14F-4D97-AF65-F5344CB8AC3E}">
        <p14:creationId xmlns:p14="http://schemas.microsoft.com/office/powerpoint/2010/main" val="162915149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ic2017">
      <a:majorFont>
        <a:latin typeface="Arial "/>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1011</TotalTime>
  <Words>507</Words>
  <Application>Microsoft Office PowerPoint</Application>
  <PresentationFormat>Apresentação na tela (4:3)</PresentationFormat>
  <Paragraphs>45</Paragraphs>
  <Slides>7</Slides>
  <Notes>0</Notes>
  <HiddenSlides>0</HiddenSlides>
  <MMClips>0</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Tema do Office</vt:lpstr>
      <vt:lpstr>Leonardo Santos de Santana </vt:lpstr>
      <vt:lpstr>Escut-Ação em crianças insulares</vt:lpstr>
      <vt:lpstr>Objetivo</vt:lpstr>
      <vt:lpstr>Método</vt:lpstr>
      <vt:lpstr>Resultados</vt:lpstr>
      <vt:lpstr>Conclusão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Administrador</cp:lastModifiedBy>
  <cp:revision>41</cp:revision>
  <dcterms:created xsi:type="dcterms:W3CDTF">2017-09-22T12:56:52Z</dcterms:created>
  <dcterms:modified xsi:type="dcterms:W3CDTF">2019-10-10T15:18:48Z</dcterms:modified>
</cp:coreProperties>
</file>