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  <p:sldMasterId id="2147483680" r:id="rId4"/>
    <p:sldMasterId id="2147483686" r:id="rId5"/>
    <p:sldMasterId id="2147483705" r:id="rId6"/>
  </p:sldMasterIdLst>
  <p:notesMasterIdLst>
    <p:notesMasterId r:id="rId17"/>
  </p:notesMasterIdLst>
  <p:handoutMasterIdLst>
    <p:handoutMasterId r:id="rId18"/>
  </p:handoutMasterIdLst>
  <p:sldIdLst>
    <p:sldId id="256" r:id="rId7"/>
    <p:sldId id="261" r:id="rId8"/>
    <p:sldId id="297" r:id="rId9"/>
    <p:sldId id="293" r:id="rId10"/>
    <p:sldId id="299" r:id="rId11"/>
    <p:sldId id="281" r:id="rId12"/>
    <p:sldId id="295" r:id="rId13"/>
    <p:sldId id="278" r:id="rId14"/>
    <p:sldId id="294" r:id="rId15"/>
    <p:sldId id="258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AAE4"/>
    <a:srgbClr val="2A81C6"/>
    <a:srgbClr val="2ECAD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840" autoAdjust="0"/>
  </p:normalViewPr>
  <p:slideViewPr>
    <p:cSldViewPr showGuides="1">
      <p:cViewPr varScale="1">
        <p:scale>
          <a:sx n="93" d="100"/>
          <a:sy n="93" d="100"/>
        </p:scale>
        <p:origin x="-720" y="-9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3BFD3-2C80-4B94-81B3-CC1F5ED61B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2365126-C841-4BC2-A5DF-760FC6DA6EAB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pt-BR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Estudo  aprovado pelo Comitê de Ética em Pesquisa com Seres Humanos da Universidade Federal de Sergipe sob parecer nº 2.769.676.</a:t>
          </a:r>
        </a:p>
        <a:p>
          <a:r>
            <a:rPr lang="pt-B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Participaram pacientes internados na ala amarela do Hospital Universitário de Lagarto - SE (HUL) no período de julho a novembro de 2018. </a:t>
          </a:r>
        </a:p>
        <a:p>
          <a:endParaRPr lang="pt-BR" sz="1600" dirty="0"/>
        </a:p>
      </dgm:t>
    </dgm:pt>
    <dgm:pt modelId="{0AA2076D-6EF5-4038-9258-9C2F88567A00}" type="parTrans" cxnId="{57F2DCC3-5A0C-4252-804A-2B223273B5AC}">
      <dgm:prSet/>
      <dgm:spPr/>
      <dgm:t>
        <a:bodyPr/>
        <a:lstStyle/>
        <a:p>
          <a:endParaRPr lang="pt-BR"/>
        </a:p>
      </dgm:t>
    </dgm:pt>
    <dgm:pt modelId="{6F5463CC-3A93-40BE-A0D1-129D054948C1}" type="sibTrans" cxnId="{57F2DCC3-5A0C-4252-804A-2B223273B5AC}">
      <dgm:prSet/>
      <dgm:spPr/>
      <dgm:t>
        <a:bodyPr/>
        <a:lstStyle/>
        <a:p>
          <a:endParaRPr lang="pt-BR"/>
        </a:p>
      </dgm:t>
    </dgm:pt>
    <dgm:pt modelId="{9DB6B190-0B5E-4476-B394-31E37FC2D58F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pt-B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coleta se deu em duas etapas: 1. Obtenção de dados dos pacientes, 2. Aplicação de instrumento de triagem, (Protocolo modificado de </a:t>
          </a:r>
          <a:r>
            <a:rPr lang="pt-BR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Papadopoulou</a:t>
          </a:r>
          <a:r>
            <a:rPr lang="pt-B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  <a:r>
            <a:rPr lang="pt-BR" sz="1400" dirty="0"/>
            <a:t> </a:t>
          </a:r>
        </a:p>
        <a:p>
          <a:pPr algn="just"/>
          <a:r>
            <a:rPr lang="pt-B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 paciente apresentando pelo menos um item como sintoma severo já é considerado como apresentando risco de disfagia.</a:t>
          </a:r>
          <a:r>
            <a:rPr lang="pt-BR" sz="1400" dirty="0"/>
            <a:t> </a:t>
          </a:r>
          <a:r>
            <a:rPr lang="pt-BR" sz="1600" dirty="0"/>
            <a:t>			</a:t>
          </a:r>
        </a:p>
      </dgm:t>
    </dgm:pt>
    <dgm:pt modelId="{FF76726C-02B1-4E39-90C4-E9B5DC066547}" type="parTrans" cxnId="{EF62E7CA-2529-41F4-8847-6E85CB0BCC5B}">
      <dgm:prSet/>
      <dgm:spPr/>
      <dgm:t>
        <a:bodyPr/>
        <a:lstStyle/>
        <a:p>
          <a:endParaRPr lang="pt-BR"/>
        </a:p>
      </dgm:t>
    </dgm:pt>
    <dgm:pt modelId="{7A06E4F1-9B18-4DD6-BA7F-80DC9D1E07DF}" type="sibTrans" cxnId="{EF62E7CA-2529-41F4-8847-6E85CB0BCC5B}">
      <dgm:prSet/>
      <dgm:spPr/>
      <dgm:t>
        <a:bodyPr/>
        <a:lstStyle/>
        <a:p>
          <a:endParaRPr lang="pt-BR"/>
        </a:p>
      </dgm:t>
    </dgm:pt>
    <dgm:pt modelId="{09E68293-E4D2-4B62-851E-C4B70043D28E}">
      <dgm:prSet phldrT="[Texto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Critérios de Inclusão</a:t>
          </a:r>
          <a:r>
            <a: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Idade a partir de 18 anos; assinatura do TCLE; alimentação via oral ou mista.</a:t>
          </a:r>
        </a:p>
        <a:p>
          <a:r>
            <a: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Critérios de Exclusão: </a:t>
          </a:r>
          <a:r>
            <a:rPr lang="pt-BR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pacientes reb</a:t>
          </a:r>
          <a:r>
            <a: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aixados, instáveis clinicamente</a:t>
          </a:r>
        </a:p>
      </dgm:t>
    </dgm:pt>
    <dgm:pt modelId="{A8E1AC40-01AE-4E91-8CEE-4E2C55149C67}" type="sibTrans" cxnId="{9F4CFAD2-BB6C-44E9-A40A-8906371D7BA2}">
      <dgm:prSet/>
      <dgm:spPr/>
      <dgm:t>
        <a:bodyPr/>
        <a:lstStyle/>
        <a:p>
          <a:endParaRPr lang="pt-BR"/>
        </a:p>
      </dgm:t>
    </dgm:pt>
    <dgm:pt modelId="{6144C459-CFB9-4DB2-92FF-3499FED016D9}" type="parTrans" cxnId="{9F4CFAD2-BB6C-44E9-A40A-8906371D7BA2}">
      <dgm:prSet/>
      <dgm:spPr/>
      <dgm:t>
        <a:bodyPr/>
        <a:lstStyle/>
        <a:p>
          <a:endParaRPr lang="pt-BR"/>
        </a:p>
      </dgm:t>
    </dgm:pt>
    <dgm:pt modelId="{783B44B0-8BBF-4070-8873-C8A28010C8AC}" type="pres">
      <dgm:prSet presAssocID="{AAE3BFD3-2C80-4B94-81B3-CC1F5ED61B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17B3B40-59AA-42E8-BEE4-C3646AB535F1}" type="pres">
      <dgm:prSet presAssocID="{52365126-C841-4BC2-A5DF-760FC6DA6EAB}" presName="parentLin" presStyleCnt="0"/>
      <dgm:spPr/>
    </dgm:pt>
    <dgm:pt modelId="{ABA88DD4-6615-4A48-8C08-71E804D6B33A}" type="pres">
      <dgm:prSet presAssocID="{52365126-C841-4BC2-A5DF-760FC6DA6EAB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109AD63-8FBB-4CE2-97E3-1A6861B93E04}" type="pres">
      <dgm:prSet presAssocID="{52365126-C841-4BC2-A5DF-760FC6DA6EAB}" presName="parentText" presStyleLbl="node1" presStyleIdx="0" presStyleCnt="3" custScaleX="150037" custScaleY="175123" custLinFactNeighborX="-33698" custLinFactNeighborY="4785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002957-2F4E-4AEF-AE5B-15D7A64A8A59}" type="pres">
      <dgm:prSet presAssocID="{52365126-C841-4BC2-A5DF-760FC6DA6EAB}" presName="negativeSpace" presStyleCnt="0"/>
      <dgm:spPr/>
    </dgm:pt>
    <dgm:pt modelId="{8AA8F970-35DE-4AED-B841-6D4EC58CD21C}" type="pres">
      <dgm:prSet presAssocID="{52365126-C841-4BC2-A5DF-760FC6DA6EAB}" presName="childText" presStyleLbl="conFgAcc1" presStyleIdx="0" presStyleCnt="3">
        <dgm:presLayoutVars>
          <dgm:bulletEnabled val="1"/>
        </dgm:presLayoutVars>
      </dgm:prSet>
      <dgm:spPr/>
    </dgm:pt>
    <dgm:pt modelId="{27381714-C84D-4D0A-ADDD-24B05D96E112}" type="pres">
      <dgm:prSet presAssocID="{6F5463CC-3A93-40BE-A0D1-129D054948C1}" presName="spaceBetweenRectangles" presStyleCnt="0"/>
      <dgm:spPr/>
    </dgm:pt>
    <dgm:pt modelId="{F483E32A-D206-49A1-965C-32EFDC6116D0}" type="pres">
      <dgm:prSet presAssocID="{09E68293-E4D2-4B62-851E-C4B70043D28E}" presName="parentLin" presStyleCnt="0"/>
      <dgm:spPr/>
    </dgm:pt>
    <dgm:pt modelId="{95168E02-E76C-49B1-8D65-BD025C3F6719}" type="pres">
      <dgm:prSet presAssocID="{09E68293-E4D2-4B62-851E-C4B70043D28E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9895B58D-5E7A-4AD7-90C7-3E12B9F3F589}" type="pres">
      <dgm:prSet presAssocID="{09E68293-E4D2-4B62-851E-C4B70043D28E}" presName="parentText" presStyleLbl="node1" presStyleIdx="1" presStyleCnt="3" custScaleX="142857" custScaleY="105588" custLinFactNeighborX="-34972" custLinFactNeighborY="1699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3BA09D-E703-4776-B11F-54F9DD532226}" type="pres">
      <dgm:prSet presAssocID="{09E68293-E4D2-4B62-851E-C4B70043D28E}" presName="negativeSpace" presStyleCnt="0"/>
      <dgm:spPr/>
    </dgm:pt>
    <dgm:pt modelId="{CA9E79E9-64E8-4088-9A5C-DA42AEB150B7}" type="pres">
      <dgm:prSet presAssocID="{09E68293-E4D2-4B62-851E-C4B70043D28E}" presName="childText" presStyleLbl="conFgAcc1" presStyleIdx="1" presStyleCnt="3" custLinFactY="-13196" custLinFactNeighborY="-100000">
        <dgm:presLayoutVars>
          <dgm:bulletEnabled val="1"/>
        </dgm:presLayoutVars>
      </dgm:prSet>
      <dgm:spPr/>
    </dgm:pt>
    <dgm:pt modelId="{5F502D4A-7047-4C71-B3BA-93B2B90B9198}" type="pres">
      <dgm:prSet presAssocID="{A8E1AC40-01AE-4E91-8CEE-4E2C55149C67}" presName="spaceBetweenRectangles" presStyleCnt="0"/>
      <dgm:spPr/>
    </dgm:pt>
    <dgm:pt modelId="{B00F2BFF-2269-4A19-9B53-A973BA7B8D70}" type="pres">
      <dgm:prSet presAssocID="{9DB6B190-0B5E-4476-B394-31E37FC2D58F}" presName="parentLin" presStyleCnt="0"/>
      <dgm:spPr/>
    </dgm:pt>
    <dgm:pt modelId="{72D99CBD-CBC5-4336-A687-B6DA645B2746}" type="pres">
      <dgm:prSet presAssocID="{9DB6B190-0B5E-4476-B394-31E37FC2D58F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2E95CA99-77D9-4F3D-B0A3-C8F7D7FC1A45}" type="pres">
      <dgm:prSet presAssocID="{9DB6B190-0B5E-4476-B394-31E37FC2D58F}" presName="parentText" presStyleLbl="node1" presStyleIdx="2" presStyleCnt="3" custScaleX="142857" custScaleY="128825" custLinFactNeighborX="-34972" custLinFactNeighborY="23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10DAA5-F498-4AD7-A53F-044A7116BB1D}" type="pres">
      <dgm:prSet presAssocID="{9DB6B190-0B5E-4476-B394-31E37FC2D58F}" presName="negativeSpace" presStyleCnt="0"/>
      <dgm:spPr/>
    </dgm:pt>
    <dgm:pt modelId="{FC6E37B6-3243-4B23-805F-5F85A5F7FBE8}" type="pres">
      <dgm:prSet presAssocID="{9DB6B190-0B5E-4476-B394-31E37FC2D58F}" presName="childText" presStyleLbl="conFgAcc1" presStyleIdx="2" presStyleCnt="3" custLinFactNeighborY="-91510">
        <dgm:presLayoutVars>
          <dgm:bulletEnabled val="1"/>
        </dgm:presLayoutVars>
      </dgm:prSet>
      <dgm:spPr/>
    </dgm:pt>
  </dgm:ptLst>
  <dgm:cxnLst>
    <dgm:cxn modelId="{C588160D-E46C-4E9C-80B7-8C525711C161}" type="presOf" srcId="{9DB6B190-0B5E-4476-B394-31E37FC2D58F}" destId="{2E95CA99-77D9-4F3D-B0A3-C8F7D7FC1A45}" srcOrd="1" destOrd="0" presId="urn:microsoft.com/office/officeart/2005/8/layout/list1"/>
    <dgm:cxn modelId="{BA5F81B2-D7C9-47E1-B28C-0EC66EF632AF}" type="presOf" srcId="{52365126-C841-4BC2-A5DF-760FC6DA6EAB}" destId="{2109AD63-8FBB-4CE2-97E3-1A6861B93E04}" srcOrd="1" destOrd="0" presId="urn:microsoft.com/office/officeart/2005/8/layout/list1"/>
    <dgm:cxn modelId="{23D66B2A-5C14-4243-82D2-069F9FB9CA62}" type="presOf" srcId="{AAE3BFD3-2C80-4B94-81B3-CC1F5ED61B63}" destId="{783B44B0-8BBF-4070-8873-C8A28010C8AC}" srcOrd="0" destOrd="0" presId="urn:microsoft.com/office/officeart/2005/8/layout/list1"/>
    <dgm:cxn modelId="{6946928F-8FB0-43C3-A167-FA6D2FDCD0F0}" type="presOf" srcId="{52365126-C841-4BC2-A5DF-760FC6DA6EAB}" destId="{ABA88DD4-6615-4A48-8C08-71E804D6B33A}" srcOrd="0" destOrd="0" presId="urn:microsoft.com/office/officeart/2005/8/layout/list1"/>
    <dgm:cxn modelId="{B0207C85-1DBC-4FE2-985A-407349BD6FED}" type="presOf" srcId="{9DB6B190-0B5E-4476-B394-31E37FC2D58F}" destId="{72D99CBD-CBC5-4336-A687-B6DA645B2746}" srcOrd="0" destOrd="0" presId="urn:microsoft.com/office/officeart/2005/8/layout/list1"/>
    <dgm:cxn modelId="{EF62E7CA-2529-41F4-8847-6E85CB0BCC5B}" srcId="{AAE3BFD3-2C80-4B94-81B3-CC1F5ED61B63}" destId="{9DB6B190-0B5E-4476-B394-31E37FC2D58F}" srcOrd="2" destOrd="0" parTransId="{FF76726C-02B1-4E39-90C4-E9B5DC066547}" sibTransId="{7A06E4F1-9B18-4DD6-BA7F-80DC9D1E07DF}"/>
    <dgm:cxn modelId="{57F2DCC3-5A0C-4252-804A-2B223273B5AC}" srcId="{AAE3BFD3-2C80-4B94-81B3-CC1F5ED61B63}" destId="{52365126-C841-4BC2-A5DF-760FC6DA6EAB}" srcOrd="0" destOrd="0" parTransId="{0AA2076D-6EF5-4038-9258-9C2F88567A00}" sibTransId="{6F5463CC-3A93-40BE-A0D1-129D054948C1}"/>
    <dgm:cxn modelId="{389727A4-F058-4475-8A33-8BBCFA3800E1}" type="presOf" srcId="{09E68293-E4D2-4B62-851E-C4B70043D28E}" destId="{95168E02-E76C-49B1-8D65-BD025C3F6719}" srcOrd="0" destOrd="0" presId="urn:microsoft.com/office/officeart/2005/8/layout/list1"/>
    <dgm:cxn modelId="{9F4CFAD2-BB6C-44E9-A40A-8906371D7BA2}" srcId="{AAE3BFD3-2C80-4B94-81B3-CC1F5ED61B63}" destId="{09E68293-E4D2-4B62-851E-C4B70043D28E}" srcOrd="1" destOrd="0" parTransId="{6144C459-CFB9-4DB2-92FF-3499FED016D9}" sibTransId="{A8E1AC40-01AE-4E91-8CEE-4E2C55149C67}"/>
    <dgm:cxn modelId="{1AABCAB9-DB53-4E7A-8AC5-7A92DC5103D3}" type="presOf" srcId="{09E68293-E4D2-4B62-851E-C4B70043D28E}" destId="{9895B58D-5E7A-4AD7-90C7-3E12B9F3F589}" srcOrd="1" destOrd="0" presId="urn:microsoft.com/office/officeart/2005/8/layout/list1"/>
    <dgm:cxn modelId="{13996672-1F60-4DBD-9CFB-C50E986A565D}" type="presParOf" srcId="{783B44B0-8BBF-4070-8873-C8A28010C8AC}" destId="{D17B3B40-59AA-42E8-BEE4-C3646AB535F1}" srcOrd="0" destOrd="0" presId="urn:microsoft.com/office/officeart/2005/8/layout/list1"/>
    <dgm:cxn modelId="{0CC08185-D1A1-4A19-BB78-788C14E29ABD}" type="presParOf" srcId="{D17B3B40-59AA-42E8-BEE4-C3646AB535F1}" destId="{ABA88DD4-6615-4A48-8C08-71E804D6B33A}" srcOrd="0" destOrd="0" presId="urn:microsoft.com/office/officeart/2005/8/layout/list1"/>
    <dgm:cxn modelId="{0B9F2C19-E50E-445D-BDCF-F524A22D2F41}" type="presParOf" srcId="{D17B3B40-59AA-42E8-BEE4-C3646AB535F1}" destId="{2109AD63-8FBB-4CE2-97E3-1A6861B93E04}" srcOrd="1" destOrd="0" presId="urn:microsoft.com/office/officeart/2005/8/layout/list1"/>
    <dgm:cxn modelId="{8A4E20EB-4C70-4365-A7E3-CD8904036039}" type="presParOf" srcId="{783B44B0-8BBF-4070-8873-C8A28010C8AC}" destId="{A1002957-2F4E-4AEF-AE5B-15D7A64A8A59}" srcOrd="1" destOrd="0" presId="urn:microsoft.com/office/officeart/2005/8/layout/list1"/>
    <dgm:cxn modelId="{BE15DC79-73D6-462E-9DF1-24DF079F7C05}" type="presParOf" srcId="{783B44B0-8BBF-4070-8873-C8A28010C8AC}" destId="{8AA8F970-35DE-4AED-B841-6D4EC58CD21C}" srcOrd="2" destOrd="0" presId="urn:microsoft.com/office/officeart/2005/8/layout/list1"/>
    <dgm:cxn modelId="{9A9567F2-65F8-4A75-A790-4A001D82E56C}" type="presParOf" srcId="{783B44B0-8BBF-4070-8873-C8A28010C8AC}" destId="{27381714-C84D-4D0A-ADDD-24B05D96E112}" srcOrd="3" destOrd="0" presId="urn:microsoft.com/office/officeart/2005/8/layout/list1"/>
    <dgm:cxn modelId="{394DB7D2-79DB-4012-8636-1B0FF398C758}" type="presParOf" srcId="{783B44B0-8BBF-4070-8873-C8A28010C8AC}" destId="{F483E32A-D206-49A1-965C-32EFDC6116D0}" srcOrd="4" destOrd="0" presId="urn:microsoft.com/office/officeart/2005/8/layout/list1"/>
    <dgm:cxn modelId="{E616E1C8-DCB9-4294-BF65-53CA310C9761}" type="presParOf" srcId="{F483E32A-D206-49A1-965C-32EFDC6116D0}" destId="{95168E02-E76C-49B1-8D65-BD025C3F6719}" srcOrd="0" destOrd="0" presId="urn:microsoft.com/office/officeart/2005/8/layout/list1"/>
    <dgm:cxn modelId="{830D2C28-F7E5-4692-81FF-5079A09E9B92}" type="presParOf" srcId="{F483E32A-D206-49A1-965C-32EFDC6116D0}" destId="{9895B58D-5E7A-4AD7-90C7-3E12B9F3F589}" srcOrd="1" destOrd="0" presId="urn:microsoft.com/office/officeart/2005/8/layout/list1"/>
    <dgm:cxn modelId="{18A54EC4-B677-416A-ACFB-52547D56D958}" type="presParOf" srcId="{783B44B0-8BBF-4070-8873-C8A28010C8AC}" destId="{263BA09D-E703-4776-B11F-54F9DD532226}" srcOrd="5" destOrd="0" presId="urn:microsoft.com/office/officeart/2005/8/layout/list1"/>
    <dgm:cxn modelId="{81EE095F-68B1-4569-A7AD-9F029E28F336}" type="presParOf" srcId="{783B44B0-8BBF-4070-8873-C8A28010C8AC}" destId="{CA9E79E9-64E8-4088-9A5C-DA42AEB150B7}" srcOrd="6" destOrd="0" presId="urn:microsoft.com/office/officeart/2005/8/layout/list1"/>
    <dgm:cxn modelId="{26B2E581-591D-413F-B9ED-A773EA01B935}" type="presParOf" srcId="{783B44B0-8BBF-4070-8873-C8A28010C8AC}" destId="{5F502D4A-7047-4C71-B3BA-93B2B90B9198}" srcOrd="7" destOrd="0" presId="urn:microsoft.com/office/officeart/2005/8/layout/list1"/>
    <dgm:cxn modelId="{33B029BE-4F61-4BF3-9626-6DEE0F988C23}" type="presParOf" srcId="{783B44B0-8BBF-4070-8873-C8A28010C8AC}" destId="{B00F2BFF-2269-4A19-9B53-A973BA7B8D70}" srcOrd="8" destOrd="0" presId="urn:microsoft.com/office/officeart/2005/8/layout/list1"/>
    <dgm:cxn modelId="{36195829-8D44-4B5D-A1E1-85D70008121F}" type="presParOf" srcId="{B00F2BFF-2269-4A19-9B53-A973BA7B8D70}" destId="{72D99CBD-CBC5-4336-A687-B6DA645B2746}" srcOrd="0" destOrd="0" presId="urn:microsoft.com/office/officeart/2005/8/layout/list1"/>
    <dgm:cxn modelId="{8C01819C-6737-4136-AEBF-0BBE29D94E29}" type="presParOf" srcId="{B00F2BFF-2269-4A19-9B53-A973BA7B8D70}" destId="{2E95CA99-77D9-4F3D-B0A3-C8F7D7FC1A45}" srcOrd="1" destOrd="0" presId="urn:microsoft.com/office/officeart/2005/8/layout/list1"/>
    <dgm:cxn modelId="{153E1420-8222-4F02-927B-6F976A4B6D0A}" type="presParOf" srcId="{783B44B0-8BBF-4070-8873-C8A28010C8AC}" destId="{6610DAA5-F498-4AD7-A53F-044A7116BB1D}" srcOrd="9" destOrd="0" presId="urn:microsoft.com/office/officeart/2005/8/layout/list1"/>
    <dgm:cxn modelId="{226A207B-2881-404A-9A4E-5728CB2C7C8D}" type="presParOf" srcId="{783B44B0-8BBF-4070-8873-C8A28010C8AC}" destId="{FC6E37B6-3243-4B23-805F-5F85A5F7FB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286FF-18A1-42BF-9B00-8E63E4F08DB0}" type="doc">
      <dgm:prSet loTypeId="urn:microsoft.com/office/officeart/2005/8/layout/arrow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2FBA5E-41E4-425A-B2DF-58AB72EB93E9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dirty="0">
              <a:latin typeface="Times New Roman" pitchFamily="18" charset="0"/>
              <a:cs typeface="Times New Roman" pitchFamily="18" charset="0"/>
            </a:rPr>
            <a:t>Foi possível identificar através do estudo um número grande de pacientes com risco para disfagia, sendo sua maioria idosos com doenças cardiovasculares e apresentando no  máximo uma comorbidade.</a:t>
          </a:r>
        </a:p>
        <a:p>
          <a:pPr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dirty="0"/>
        </a:p>
      </dgm:t>
    </dgm:pt>
    <dgm:pt modelId="{CF32E413-3B9E-4C93-8F45-FA10FDC59A83}" type="parTrans" cxnId="{E352B5A4-2DA3-428D-A211-A57E8333FACD}">
      <dgm:prSet/>
      <dgm:spPr/>
      <dgm:t>
        <a:bodyPr/>
        <a:lstStyle/>
        <a:p>
          <a:endParaRPr lang="pt-BR"/>
        </a:p>
      </dgm:t>
    </dgm:pt>
    <dgm:pt modelId="{1A6DEECF-3B0F-465E-B1F4-7776D0090DD9}" type="sibTrans" cxnId="{E352B5A4-2DA3-428D-A211-A57E8333FACD}">
      <dgm:prSet/>
      <dgm:spPr/>
      <dgm:t>
        <a:bodyPr/>
        <a:lstStyle/>
        <a:p>
          <a:endParaRPr lang="pt-BR"/>
        </a:p>
      </dgm:t>
    </dgm:pt>
    <dgm:pt modelId="{3E4ADDF9-ECF2-46BD-99D7-6C82F7E214F4}">
      <dgm:prSet custT="1"/>
      <dgm:spPr/>
      <dgm:t>
        <a:bodyPr/>
        <a:lstStyle/>
        <a:p>
          <a:pPr algn="just" rtl="0"/>
          <a:r>
            <a:rPr lang="pt-BR" sz="1400" dirty="0">
              <a:latin typeface="Times New Roman" pitchFamily="18" charset="0"/>
              <a:cs typeface="Times New Roman" pitchFamily="18" charset="0"/>
            </a:rPr>
            <a:t>O uso de rastreios para detecção da disfagia é de fundamental importância pois direciona precocemente o paciente para uma avaliação  fonoaudiológica completa com posterior conduta e intervenção, evitando assim risco de pneumonias, desnutrição e desidratação, reduzindo assim o tempo de internação. </a:t>
          </a:r>
        </a:p>
      </dgm:t>
    </dgm:pt>
    <dgm:pt modelId="{77966453-6185-490D-9080-04AA62DCB18E}" type="parTrans" cxnId="{19A31D54-4D22-49BB-A332-575353A18C27}">
      <dgm:prSet/>
      <dgm:spPr/>
      <dgm:t>
        <a:bodyPr/>
        <a:lstStyle/>
        <a:p>
          <a:endParaRPr lang="pt-BR"/>
        </a:p>
      </dgm:t>
    </dgm:pt>
    <dgm:pt modelId="{9D6C561C-1D12-4732-87C2-3891F10CA10D}" type="sibTrans" cxnId="{19A31D54-4D22-49BB-A332-575353A18C27}">
      <dgm:prSet/>
      <dgm:spPr/>
      <dgm:t>
        <a:bodyPr/>
        <a:lstStyle/>
        <a:p>
          <a:endParaRPr lang="pt-BR"/>
        </a:p>
      </dgm:t>
    </dgm:pt>
    <dgm:pt modelId="{9EE6A726-E542-4425-9B9C-07BEDE4B6FF7}" type="pres">
      <dgm:prSet presAssocID="{B46286FF-18A1-42BF-9B00-8E63E4F08DB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420BD0-7D9C-4FE7-AA6C-87FBB99D4004}" type="pres">
      <dgm:prSet presAssocID="{AA2FBA5E-41E4-425A-B2DF-58AB72EB93E9}" presName="upArrow" presStyleLbl="node1" presStyleIdx="0" presStyleCnt="2" custScaleX="88703"/>
      <dgm:spPr/>
    </dgm:pt>
    <dgm:pt modelId="{510C56C8-D428-4F81-A693-9A58D029EA27}" type="pres">
      <dgm:prSet presAssocID="{AA2FBA5E-41E4-425A-B2DF-58AB72EB93E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A164F5-4B25-4F4D-8741-895768341F42}" type="pres">
      <dgm:prSet presAssocID="{3E4ADDF9-ECF2-46BD-99D7-6C82F7E214F4}" presName="downArrow" presStyleLbl="node1" presStyleIdx="1" presStyleCnt="2" custScaleX="92133"/>
      <dgm:spPr/>
    </dgm:pt>
    <dgm:pt modelId="{E5CCA691-4E19-47E8-BD7B-4AF2A149CE5F}" type="pres">
      <dgm:prSet presAssocID="{3E4ADDF9-ECF2-46BD-99D7-6C82F7E214F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D16CBA-FCC9-4F1B-9715-F00BDF99F9BB}" type="presOf" srcId="{AA2FBA5E-41E4-425A-B2DF-58AB72EB93E9}" destId="{510C56C8-D428-4F81-A693-9A58D029EA27}" srcOrd="0" destOrd="0" presId="urn:microsoft.com/office/officeart/2005/8/layout/arrow4"/>
    <dgm:cxn modelId="{22B2B811-71D8-4DCF-A44E-ABA5A0B5A26F}" type="presOf" srcId="{3E4ADDF9-ECF2-46BD-99D7-6C82F7E214F4}" destId="{E5CCA691-4E19-47E8-BD7B-4AF2A149CE5F}" srcOrd="0" destOrd="0" presId="urn:microsoft.com/office/officeart/2005/8/layout/arrow4"/>
    <dgm:cxn modelId="{E5923D23-BE16-4527-87A2-F5B0B0F0A272}" type="presOf" srcId="{B46286FF-18A1-42BF-9B00-8E63E4F08DB0}" destId="{9EE6A726-E542-4425-9B9C-07BEDE4B6FF7}" srcOrd="0" destOrd="0" presId="urn:microsoft.com/office/officeart/2005/8/layout/arrow4"/>
    <dgm:cxn modelId="{19A31D54-4D22-49BB-A332-575353A18C27}" srcId="{B46286FF-18A1-42BF-9B00-8E63E4F08DB0}" destId="{3E4ADDF9-ECF2-46BD-99D7-6C82F7E214F4}" srcOrd="1" destOrd="0" parTransId="{77966453-6185-490D-9080-04AA62DCB18E}" sibTransId="{9D6C561C-1D12-4732-87C2-3891F10CA10D}"/>
    <dgm:cxn modelId="{E352B5A4-2DA3-428D-A211-A57E8333FACD}" srcId="{B46286FF-18A1-42BF-9B00-8E63E4F08DB0}" destId="{AA2FBA5E-41E4-425A-B2DF-58AB72EB93E9}" srcOrd="0" destOrd="0" parTransId="{CF32E413-3B9E-4C93-8F45-FA10FDC59A83}" sibTransId="{1A6DEECF-3B0F-465E-B1F4-7776D0090DD9}"/>
    <dgm:cxn modelId="{737F4D37-EC76-4A0F-8F14-05D594DF7FA0}" type="presParOf" srcId="{9EE6A726-E542-4425-9B9C-07BEDE4B6FF7}" destId="{59420BD0-7D9C-4FE7-AA6C-87FBB99D4004}" srcOrd="0" destOrd="0" presId="urn:microsoft.com/office/officeart/2005/8/layout/arrow4"/>
    <dgm:cxn modelId="{26663C9C-7C73-4486-BBC9-E1B7F6EBF90D}" type="presParOf" srcId="{9EE6A726-E542-4425-9B9C-07BEDE4B6FF7}" destId="{510C56C8-D428-4F81-A693-9A58D029EA27}" srcOrd="1" destOrd="0" presId="urn:microsoft.com/office/officeart/2005/8/layout/arrow4"/>
    <dgm:cxn modelId="{090441BB-D5CE-4953-BA60-2A58C9961D0D}" type="presParOf" srcId="{9EE6A726-E542-4425-9B9C-07BEDE4B6FF7}" destId="{CEA164F5-4B25-4F4D-8741-895768341F42}" srcOrd="2" destOrd="0" presId="urn:microsoft.com/office/officeart/2005/8/layout/arrow4"/>
    <dgm:cxn modelId="{5F218210-1F89-4A5B-889E-CF930A348631}" type="presParOf" srcId="{9EE6A726-E542-4425-9B9C-07BEDE4B6FF7}" destId="{E5CCA691-4E19-47E8-BD7B-4AF2A149CE5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8F970-35DE-4AED-B841-6D4EC58CD21C}">
      <dsp:nvSpPr>
        <dsp:cNvPr id="0" name=""/>
        <dsp:cNvSpPr/>
      </dsp:nvSpPr>
      <dsp:spPr>
        <a:xfrm>
          <a:off x="0" y="999686"/>
          <a:ext cx="90364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9AD63-8FBB-4CE2-97E3-1A6861B93E04}">
      <dsp:nvSpPr>
        <dsp:cNvPr id="0" name=""/>
        <dsp:cNvSpPr/>
      </dsp:nvSpPr>
      <dsp:spPr>
        <a:xfrm>
          <a:off x="272069" y="429456"/>
          <a:ext cx="8619448" cy="1292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pt-BR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Estudo  aprovado pelo Comitê de Ética em Pesquisa com Seres Humanos da Universidade Federal de Sergipe sob parecer nº 2.769.676.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Participaram pacientes internados na ala amarela do Hospital Universitário de Lagarto - SE (HUL) no período de julho a novembro de 2018.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335159" y="492546"/>
        <a:ext cx="8493268" cy="1166227"/>
      </dsp:txXfrm>
    </dsp:sp>
    <dsp:sp modelId="{CA9E79E9-64E8-4088-9A5C-DA42AEB150B7}">
      <dsp:nvSpPr>
        <dsp:cNvPr id="0" name=""/>
        <dsp:cNvSpPr/>
      </dsp:nvSpPr>
      <dsp:spPr>
        <a:xfrm>
          <a:off x="0" y="1956791"/>
          <a:ext cx="90364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5B58D-5E7A-4AD7-90C7-3E12B9F3F589}">
      <dsp:nvSpPr>
        <dsp:cNvPr id="0" name=""/>
        <dsp:cNvSpPr/>
      </dsp:nvSpPr>
      <dsp:spPr>
        <a:xfrm>
          <a:off x="279753" y="1890124"/>
          <a:ext cx="8604076" cy="779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Critérios de Inclusão</a:t>
          </a:r>
          <a:r>
            <a:rPr lang="pt-BR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Idade a partir de 18 anos; assinatura do TCLE; alimentação via oral ou mista.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t-BR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Critérios de Exclusão: </a:t>
          </a:r>
          <a:r>
            <a:rPr lang="pt-BR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pacientes reb</a:t>
          </a:r>
          <a:r>
            <a:rPr lang="pt-BR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aixados, instáveis clinicamente</a:t>
          </a:r>
        </a:p>
      </dsp:txBody>
      <dsp:txXfrm>
        <a:off x="317792" y="1928163"/>
        <a:ext cx="8527998" cy="703161"/>
      </dsp:txXfrm>
    </dsp:sp>
    <dsp:sp modelId="{FC6E37B6-3243-4B23-805F-5F85A5F7FBE8}">
      <dsp:nvSpPr>
        <dsp:cNvPr id="0" name=""/>
        <dsp:cNvSpPr/>
      </dsp:nvSpPr>
      <dsp:spPr>
        <a:xfrm>
          <a:off x="0" y="3183982"/>
          <a:ext cx="90364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5CA99-77D9-4F3D-B0A3-C8F7D7FC1A45}">
      <dsp:nvSpPr>
        <dsp:cNvPr id="0" name=""/>
        <dsp:cNvSpPr/>
      </dsp:nvSpPr>
      <dsp:spPr>
        <a:xfrm>
          <a:off x="279753" y="2956900"/>
          <a:ext cx="8604076" cy="95072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coleta se deu em duas etapas: 1. Obtenção de dados dos pacientes, 2. Aplicação de instrumento de triagem, (Protocolo modificado de </a:t>
          </a:r>
          <a:r>
            <a:rPr lang="pt-BR" sz="1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Papadopoulou</a:t>
          </a:r>
          <a:r>
            <a:rPr lang="pt-BR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  <a:r>
            <a:rPr lang="pt-BR" sz="1400" kern="1200" dirty="0"/>
            <a:t>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 paciente apresentando pelo menos um item como sintoma severo já é considerado como apresentando risco de disfagia.</a:t>
          </a:r>
          <a:r>
            <a:rPr lang="pt-BR" sz="1400" kern="1200" dirty="0"/>
            <a:t> </a:t>
          </a:r>
          <a:r>
            <a:rPr lang="pt-BR" sz="1600" kern="1200" dirty="0"/>
            <a:t>			</a:t>
          </a:r>
        </a:p>
      </dsp:txBody>
      <dsp:txXfrm>
        <a:off x="326164" y="3003311"/>
        <a:ext cx="8511254" cy="857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20BD0-7D9C-4FE7-AA6C-87FBB99D4004}">
      <dsp:nvSpPr>
        <dsp:cNvPr id="0" name=""/>
        <dsp:cNvSpPr/>
      </dsp:nvSpPr>
      <dsp:spPr>
        <a:xfrm>
          <a:off x="774734" y="0"/>
          <a:ext cx="1635155" cy="138255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0C56C8-D428-4F81-A693-9A58D029EA27}">
      <dsp:nvSpPr>
        <dsp:cNvPr id="0" name=""/>
        <dsp:cNvSpPr/>
      </dsp:nvSpPr>
      <dsp:spPr>
        <a:xfrm>
          <a:off x="2569316" y="0"/>
          <a:ext cx="4959911" cy="13825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kern="1200" dirty="0">
              <a:latin typeface="Times New Roman" pitchFamily="18" charset="0"/>
              <a:cs typeface="Times New Roman" pitchFamily="18" charset="0"/>
            </a:rPr>
            <a:t>Foi possível identificar através do estudo um número grande de pacientes com risco para disfagia, sendo sua maioria idosos com doenças cardiovasculares e apresentando no  máximo uma comorbidade.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/>
        </a:p>
      </dsp:txBody>
      <dsp:txXfrm>
        <a:off x="2569316" y="0"/>
        <a:ext cx="4959911" cy="1382553"/>
      </dsp:txXfrm>
    </dsp:sp>
    <dsp:sp modelId="{CEA164F5-4B25-4F4D-8741-895768341F42}">
      <dsp:nvSpPr>
        <dsp:cNvPr id="0" name=""/>
        <dsp:cNvSpPr/>
      </dsp:nvSpPr>
      <dsp:spPr>
        <a:xfrm>
          <a:off x="1296141" y="1497766"/>
          <a:ext cx="1698384" cy="138255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CA691-4E19-47E8-BD7B-4AF2A149CE5F}">
      <dsp:nvSpPr>
        <dsp:cNvPr id="0" name=""/>
        <dsp:cNvSpPr/>
      </dsp:nvSpPr>
      <dsp:spPr>
        <a:xfrm>
          <a:off x="3122338" y="1497766"/>
          <a:ext cx="4959911" cy="13825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latin typeface="Times New Roman" pitchFamily="18" charset="0"/>
              <a:cs typeface="Times New Roman" pitchFamily="18" charset="0"/>
            </a:rPr>
            <a:t>O uso de rastreios para detecção da disfagia é de fundamental importância pois direciona precocemente o paciente para uma avaliação  fonoaudiológica completa com posterior conduta e intervenção, evitando assim risco de pneumonias, desnutrição e desidratação, reduzindo assim o tempo de internação. </a:t>
          </a:r>
        </a:p>
      </dsp:txBody>
      <dsp:txXfrm>
        <a:off x="3122338" y="1497766"/>
        <a:ext cx="4959911" cy="1382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8650D-2A1A-4B2C-B959-20661077183E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554F8-E850-4E03-9C23-5B865B318DDD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14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310D-4A3C-4D77-B033-5B6B2884639D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7324-3276-4269-A08A-7EE752CC5FA3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74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889684" y="2859782"/>
            <a:ext cx="767433" cy="144000"/>
            <a:chOff x="7934433" y="3003797"/>
            <a:chExt cx="767433" cy="144000"/>
          </a:xfrm>
        </p:grpSpPr>
        <p:sp>
          <p:nvSpPr>
            <p:cNvPr id="9" name="Rectangle 8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2404D70E-24EA-41AF-ABEE-5B2140D06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3959" y="3075918"/>
            <a:ext cx="3960000" cy="1008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FREE </a:t>
            </a:r>
            <a:b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</a:b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PPT TEMPLATES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B3C4D560-A90B-43F2-812D-A32FD22FC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3957" y="4083918"/>
            <a:ext cx="3960001" cy="432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380739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0000"/>
            <a:ext cx="9144000" cy="406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544542"/>
            <a:ext cx="4572000" cy="684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xmlns="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60032" y="1237506"/>
            <a:ext cx="428396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84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21014"/>
            <a:ext cx="2988000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56000" y="1221014"/>
            <a:ext cx="2988000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61948" y="1221822"/>
            <a:ext cx="3024336" cy="1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198C7C00-8428-4703-A32D-B42FC3CE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xmlns="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14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997" y="2715766"/>
            <a:ext cx="3959992" cy="189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44008" y="2715766"/>
            <a:ext cx="3959992" cy="189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1181818"/>
            <a:ext cx="3962989" cy="1466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41011" y="1181818"/>
            <a:ext cx="3962989" cy="1466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32E2CB55-DB02-4B94-9AA0-6EFBB868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xmlns="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55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253190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6788" y="1256958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73576" y="1260726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xmlns="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54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7768" y="205755"/>
            <a:ext cx="8748464" cy="4731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02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0340" y="1"/>
            <a:ext cx="382332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88224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2674961"/>
            <a:ext cx="2555776" cy="246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88224" y="2674960"/>
            <a:ext cx="2555776" cy="246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59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3128" y="1260014"/>
            <a:ext cx="2978251" cy="3343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28345" y="2932112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83791" y="2932113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3749" y="2932114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28345" y="1260014"/>
            <a:ext cx="1656184" cy="16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183607" y="1260014"/>
            <a:ext cx="1656184" cy="16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833749" y="1260014"/>
            <a:ext cx="1656184" cy="16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xmlns="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65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087310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5" name="Rounded Rectangle 4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963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907704" y="1779662"/>
            <a:ext cx="1584176" cy="15841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30016" y="1901974"/>
            <a:ext cx="1339552" cy="13395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04395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80459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4481" y="1952954"/>
            <a:ext cx="767433" cy="144000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148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85822"/>
            <a:ext cx="9144001" cy="3377864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  <a:gd name="connsiteX0" fmla="*/ 0 w 9144001"/>
              <a:gd name="connsiteY0" fmla="*/ 1547983 h 3221219"/>
              <a:gd name="connsiteX1" fmla="*/ 9144001 w 9144001"/>
              <a:gd name="connsiteY1" fmla="*/ 1597297 h 3221219"/>
              <a:gd name="connsiteX2" fmla="*/ 9144001 w 9144001"/>
              <a:gd name="connsiteY2" fmla="*/ 3221219 h 3221219"/>
              <a:gd name="connsiteX3" fmla="*/ 0 w 9144001"/>
              <a:gd name="connsiteY3" fmla="*/ 3221219 h 3221219"/>
              <a:gd name="connsiteX4" fmla="*/ 0 w 9144001"/>
              <a:gd name="connsiteY4" fmla="*/ 1547983 h 3221219"/>
              <a:gd name="connsiteX0" fmla="*/ 0 w 9144001"/>
              <a:gd name="connsiteY0" fmla="*/ 1513373 h 3186609"/>
              <a:gd name="connsiteX1" fmla="*/ 9144001 w 9144001"/>
              <a:gd name="connsiteY1" fmla="*/ 1562687 h 3186609"/>
              <a:gd name="connsiteX2" fmla="*/ 9144001 w 9144001"/>
              <a:gd name="connsiteY2" fmla="*/ 3186609 h 3186609"/>
              <a:gd name="connsiteX3" fmla="*/ 0 w 9144001"/>
              <a:gd name="connsiteY3" fmla="*/ 3186609 h 3186609"/>
              <a:gd name="connsiteX4" fmla="*/ 0 w 9144001"/>
              <a:gd name="connsiteY4" fmla="*/ 1513373 h 3186609"/>
              <a:gd name="connsiteX0" fmla="*/ 0 w 9144001"/>
              <a:gd name="connsiteY0" fmla="*/ 1558284 h 3231520"/>
              <a:gd name="connsiteX1" fmla="*/ 9144001 w 9144001"/>
              <a:gd name="connsiteY1" fmla="*/ 1508969 h 3231520"/>
              <a:gd name="connsiteX2" fmla="*/ 9144001 w 9144001"/>
              <a:gd name="connsiteY2" fmla="*/ 3231520 h 3231520"/>
              <a:gd name="connsiteX3" fmla="*/ 0 w 9144001"/>
              <a:gd name="connsiteY3" fmla="*/ 3231520 h 3231520"/>
              <a:gd name="connsiteX4" fmla="*/ 0 w 9144001"/>
              <a:gd name="connsiteY4" fmla="*/ 1558284 h 3231520"/>
              <a:gd name="connsiteX0" fmla="*/ 0 w 9144001"/>
              <a:gd name="connsiteY0" fmla="*/ 1514779 h 3188015"/>
              <a:gd name="connsiteX1" fmla="*/ 9144001 w 9144001"/>
              <a:gd name="connsiteY1" fmla="*/ 1465464 h 3188015"/>
              <a:gd name="connsiteX2" fmla="*/ 9144001 w 9144001"/>
              <a:gd name="connsiteY2" fmla="*/ 3188015 h 3188015"/>
              <a:gd name="connsiteX3" fmla="*/ 0 w 9144001"/>
              <a:gd name="connsiteY3" fmla="*/ 3188015 h 3188015"/>
              <a:gd name="connsiteX4" fmla="*/ 0 w 9144001"/>
              <a:gd name="connsiteY4" fmla="*/ 1514779 h 318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88015">
                <a:moveTo>
                  <a:pt x="0" y="1514779"/>
                </a:moveTo>
                <a:cubicBezTo>
                  <a:pt x="3346967" y="-771184"/>
                  <a:pt x="6343088" y="-205543"/>
                  <a:pt x="9144001" y="1465464"/>
                </a:cubicBezTo>
                <a:lnTo>
                  <a:pt x="9144001" y="3188015"/>
                </a:lnTo>
                <a:lnTo>
                  <a:pt x="0" y="3188015"/>
                </a:lnTo>
                <a:lnTo>
                  <a:pt x="0" y="1514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32411" y="1811489"/>
            <a:ext cx="9206391" cy="1551143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9E9CB1C7-B20E-45E9-99BF-5168D6E90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7968" y="1059582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marL="0" indent="0" algn="ctr">
              <a:buNone/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Welcome!!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CD46BF13-6E05-4054-B2FE-E9511EDC03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812889"/>
            <a:ext cx="9144000" cy="3350797"/>
          </a:xfrm>
          <a:custGeom>
            <a:avLst/>
            <a:gdLst>
              <a:gd name="connsiteX0" fmla="*/ 4490714 w 9144000"/>
              <a:gd name="connsiteY0" fmla="*/ 8 h 3350797"/>
              <a:gd name="connsiteX1" fmla="*/ 8897497 w 9144000"/>
              <a:gd name="connsiteY1" fmla="*/ 1631288 h 3350797"/>
              <a:gd name="connsiteX2" fmla="*/ 9144000 w 9144000"/>
              <a:gd name="connsiteY2" fmla="*/ 1825035 h 3350797"/>
              <a:gd name="connsiteX3" fmla="*/ 9144000 w 9144000"/>
              <a:gd name="connsiteY3" fmla="*/ 2662245 h 3350797"/>
              <a:gd name="connsiteX4" fmla="*/ 9141332 w 9144000"/>
              <a:gd name="connsiteY4" fmla="*/ 2958113 h 3350797"/>
              <a:gd name="connsiteX5" fmla="*/ 9140604 w 9144000"/>
              <a:gd name="connsiteY5" fmla="*/ 3149921 h 3350797"/>
              <a:gd name="connsiteX6" fmla="*/ 9140998 w 9144000"/>
              <a:gd name="connsiteY6" fmla="*/ 3350797 h 3350797"/>
              <a:gd name="connsiteX7" fmla="*/ 0 w 9144000"/>
              <a:gd name="connsiteY7" fmla="*/ 3350797 h 3350797"/>
              <a:gd name="connsiteX8" fmla="*/ 0 w 9144000"/>
              <a:gd name="connsiteY8" fmla="*/ 1766508 h 3350797"/>
              <a:gd name="connsiteX9" fmla="*/ 290022 w 9144000"/>
              <a:gd name="connsiteY9" fmla="*/ 1538857 h 3350797"/>
              <a:gd name="connsiteX10" fmla="*/ 4490714 w 9144000"/>
              <a:gd name="connsiteY10" fmla="*/ 8 h 33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350797">
                <a:moveTo>
                  <a:pt x="4490714" y="8"/>
                </a:moveTo>
                <a:cubicBezTo>
                  <a:pt x="6053839" y="-2490"/>
                  <a:pt x="7550369" y="605730"/>
                  <a:pt x="8897497" y="1631288"/>
                </a:cubicBezTo>
                <a:lnTo>
                  <a:pt x="9144000" y="1825035"/>
                </a:lnTo>
                <a:lnTo>
                  <a:pt x="9144000" y="2662245"/>
                </a:lnTo>
                <a:lnTo>
                  <a:pt x="9141332" y="2958113"/>
                </a:lnTo>
                <a:cubicBezTo>
                  <a:pt x="9140944" y="3020873"/>
                  <a:pt x="9140681" y="3084641"/>
                  <a:pt x="9140604" y="3149921"/>
                </a:cubicBezTo>
                <a:lnTo>
                  <a:pt x="9140998" y="3350797"/>
                </a:lnTo>
                <a:lnTo>
                  <a:pt x="0" y="3350797"/>
                </a:lnTo>
                <a:lnTo>
                  <a:pt x="0" y="1766508"/>
                </a:lnTo>
                <a:lnTo>
                  <a:pt x="290022" y="1538857"/>
                </a:lnTo>
                <a:cubicBezTo>
                  <a:pt x="1704257" y="471960"/>
                  <a:pt x="3122979" y="2194"/>
                  <a:pt x="44907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280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889684" y="2859782"/>
            <a:ext cx="767433" cy="144000"/>
            <a:chOff x="7934433" y="3003797"/>
            <a:chExt cx="767433" cy="144000"/>
          </a:xfrm>
        </p:grpSpPr>
        <p:sp>
          <p:nvSpPr>
            <p:cNvPr id="9" name="Rectangle 8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2404D70E-24EA-41AF-ABEE-5B2140D06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3959" y="3075918"/>
            <a:ext cx="3960000" cy="1008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FREE </a:t>
            </a:r>
            <a:b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</a:b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PPT TEMPLATES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B3C4D560-A90B-43F2-812D-A32FD22FC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3957" y="4083918"/>
            <a:ext cx="3960001" cy="432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3807390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68F6418-2F54-45D4-A57F-70F7C2212E90}"/>
              </a:ext>
            </a:extLst>
          </p:cNvPr>
          <p:cNvSpPr/>
          <p:nvPr userDrawn="1"/>
        </p:nvSpPr>
        <p:spPr>
          <a:xfrm>
            <a:off x="-15039" y="4379256"/>
            <a:ext cx="9159041" cy="596230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8577" tIns="34289" rIns="68577" bIns="34289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877" y="4424466"/>
            <a:ext cx="4179095" cy="646716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8" y="4424466"/>
            <a:ext cx="4179095" cy="646716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92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1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A62946D-F2ED-4A3A-AFF2-114E504B5745}"/>
              </a:ext>
            </a:extLst>
          </p:cNvPr>
          <p:cNvSpPr/>
          <p:nvPr userDrawn="1"/>
        </p:nvSpPr>
        <p:spPr>
          <a:xfrm>
            <a:off x="2169995" y="0"/>
            <a:ext cx="6730053" cy="51435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B98542A-477C-4DE9-BE76-734F0C55D2E2}"/>
              </a:ext>
            </a:extLst>
          </p:cNvPr>
          <p:cNvSpPr/>
          <p:nvPr userDrawn="1"/>
        </p:nvSpPr>
        <p:spPr>
          <a:xfrm>
            <a:off x="2413949" y="0"/>
            <a:ext cx="6730053" cy="51435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74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3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 rot="10800000">
            <a:off x="0" y="195487"/>
            <a:ext cx="9144001" cy="3193828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93828">
                <a:moveTo>
                  <a:pt x="0" y="1569906"/>
                </a:moveTo>
                <a:cubicBezTo>
                  <a:pt x="3203276" y="-802358"/>
                  <a:pt x="6441059" y="-224389"/>
                  <a:pt x="9144001" y="1569906"/>
                </a:cubicBezTo>
                <a:lnTo>
                  <a:pt x="9144001" y="3193828"/>
                </a:lnTo>
                <a:lnTo>
                  <a:pt x="0" y="3193828"/>
                </a:lnTo>
                <a:lnTo>
                  <a:pt x="0" y="15699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25880" y="1815260"/>
            <a:ext cx="9169880" cy="1551143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57" y="3407728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01657" y="3983792"/>
            <a:ext cx="5148064" cy="21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34FF424B-BE2F-4986-AD58-138B7315C3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9159746" cy="3373377"/>
          </a:xfrm>
          <a:custGeom>
            <a:avLst/>
            <a:gdLst>
              <a:gd name="connsiteX0" fmla="*/ 0 w 9159746"/>
              <a:gd name="connsiteY0" fmla="*/ 0 h 3373377"/>
              <a:gd name="connsiteX1" fmla="*/ 9151194 w 9159746"/>
              <a:gd name="connsiteY1" fmla="*/ 0 h 3373377"/>
              <a:gd name="connsiteX2" fmla="*/ 9152198 w 9159746"/>
              <a:gd name="connsiteY2" fmla="*/ 169697 h 3373377"/>
              <a:gd name="connsiteX3" fmla="*/ 9159746 w 9159746"/>
              <a:gd name="connsiteY3" fmla="*/ 1559602 h 3373377"/>
              <a:gd name="connsiteX4" fmla="*/ 302415 w 9159746"/>
              <a:gd name="connsiteY4" fmla="*/ 1784341 h 3373377"/>
              <a:gd name="connsiteX5" fmla="*/ 0 w 9159746"/>
              <a:gd name="connsiteY5" fmla="*/ 1560400 h 33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46" h="3373377">
                <a:moveTo>
                  <a:pt x="0" y="0"/>
                </a:moveTo>
                <a:lnTo>
                  <a:pt x="9151194" y="0"/>
                </a:lnTo>
                <a:lnTo>
                  <a:pt x="9152198" y="169697"/>
                </a:lnTo>
                <a:cubicBezTo>
                  <a:pt x="9154714" y="610983"/>
                  <a:pt x="9157230" y="1151339"/>
                  <a:pt x="9159746" y="1559602"/>
                </a:cubicBezTo>
                <a:cubicBezTo>
                  <a:pt x="6302680" y="3659955"/>
                  <a:pt x="3656101" y="4189744"/>
                  <a:pt x="302415" y="1784341"/>
                </a:cubicBezTo>
                <a:lnTo>
                  <a:pt x="0" y="1560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564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xmlns="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55259" y="1934049"/>
            <a:ext cx="1339703" cy="1339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07994" tIns="0" rIns="68577" bIns="34289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xmlns="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88497" y="1934049"/>
            <a:ext cx="1339703" cy="1339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07994" tIns="0" rIns="68577" bIns="34289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xmlns="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1734" y="1934049"/>
            <a:ext cx="1339703" cy="1339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07994" tIns="0" rIns="68577" bIns="34289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2764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9144000" cy="291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xmlns="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15" y="1281984"/>
            <a:ext cx="2648012" cy="32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xmlns="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2" y="2444654"/>
            <a:ext cx="1995680" cy="24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95649" y="1618633"/>
            <a:ext cx="1836866" cy="2344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64934" y="2552556"/>
            <a:ext cx="1113343" cy="1747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0565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B8A14214-3597-4AAB-AF55-FEBB5D8FD698}"/>
              </a:ext>
            </a:extLst>
          </p:cNvPr>
          <p:cNvSpPr/>
          <p:nvPr userDrawn="1"/>
        </p:nvSpPr>
        <p:spPr>
          <a:xfrm>
            <a:off x="-15039" y="4379256"/>
            <a:ext cx="9159041" cy="596230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8577" tIns="34289" rIns="68577" bIns="34289" rtlCol="0" anchor="ctr"/>
          <a:lstStyle/>
          <a:p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xmlns="" id="{59C2908B-EF34-4DBE-978B-CDE49FAFD52F}"/>
              </a:ext>
            </a:extLst>
          </p:cNvPr>
          <p:cNvSpPr/>
          <p:nvPr userDrawn="1"/>
        </p:nvSpPr>
        <p:spPr>
          <a:xfrm>
            <a:off x="-7612" y="0"/>
            <a:ext cx="1159649" cy="51435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sz="140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xmlns="" id="{C97F2111-7610-4948-BBB5-C217E5C6D28C}"/>
              </a:ext>
            </a:extLst>
          </p:cNvPr>
          <p:cNvSpPr/>
          <p:nvPr userDrawn="1"/>
        </p:nvSpPr>
        <p:spPr>
          <a:xfrm flipH="1" flipV="1">
            <a:off x="8460431" y="5888"/>
            <a:ext cx="683568" cy="51435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sz="140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xmlns="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:a16="http://schemas.microsoft.com/office/drawing/2014/main" xmlns="" id="{539A5EA1-4E21-44E3-A228-3288DE217C72}"/>
              </a:ext>
            </a:extLst>
          </p:cNvPr>
          <p:cNvSpPr/>
          <p:nvPr userDrawn="1"/>
        </p:nvSpPr>
        <p:spPr>
          <a:xfrm>
            <a:off x="3246966" y="1245914"/>
            <a:ext cx="2970000" cy="297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xmlns="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1" y="1561410"/>
            <a:ext cx="3379239" cy="2953378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:a16="http://schemas.microsoft.com/office/drawing/2014/main" xmlns="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7578" y="1680388"/>
            <a:ext cx="3148625" cy="18453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404980" rIns="68577" bIns="34289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610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84047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11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0" y="848696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ko-KR" altLang="en-US" sz="1000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5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ko-KR" alt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79913" y="303498"/>
            <a:ext cx="5364088" cy="10261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ko-KR" altLang="en-US" sz="14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31394" y="549978"/>
            <a:ext cx="4475003" cy="533158"/>
          </a:xfrm>
          <a:prstGeom prst="rect">
            <a:avLst/>
          </a:prstGeom>
        </p:spPr>
        <p:txBody>
          <a:bodyPr lIns="68577" tIns="34289" rIns="68577" bIns="34289" anchor="ctr">
            <a:noAutofit/>
          </a:bodyPr>
          <a:lstStyle>
            <a:lvl1pPr algn="l">
              <a:defRPr sz="3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77991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50982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15368" y="549977"/>
            <a:ext cx="152772" cy="54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ko-KR" alt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4266469" y="4424466"/>
            <a:ext cx="4627502" cy="646716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0061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1429"/>
            <a:ext cx="9144000" cy="2181401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lIns="68577" tIns="242988" rIns="68577" bIns="34289" anchor="ctr"/>
          <a:lstStyle>
            <a:lvl1pPr marL="0" marR="0" indent="0" algn="ctr" defTabSz="68576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941819"/>
            <a:ext cx="9144000" cy="1603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                     </a:t>
            </a:r>
            <a:endParaRPr lang="ko-KR" altLang="en-US" sz="1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DA2D9C9-F129-4617-B03C-AC1669105869}"/>
              </a:ext>
            </a:extLst>
          </p:cNvPr>
          <p:cNvSpPr/>
          <p:nvPr userDrawn="1"/>
        </p:nvSpPr>
        <p:spPr>
          <a:xfrm>
            <a:off x="-15039" y="4379256"/>
            <a:ext cx="9159041" cy="596230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8577" tIns="34289" rIns="68577" bIns="34289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8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72920181-2924-4E1F-891D-E75A99509C25}"/>
              </a:ext>
            </a:extLst>
          </p:cNvPr>
          <p:cNvSpPr/>
          <p:nvPr userDrawn="1"/>
        </p:nvSpPr>
        <p:spPr>
          <a:xfrm>
            <a:off x="1" y="0"/>
            <a:ext cx="32154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ko-KR" altLang="en-US" sz="14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3989" y="401266"/>
            <a:ext cx="2917435" cy="2656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404980" rIns="68577" bIns="34289" anchor="ctr"/>
          <a:lstStyle>
            <a:lvl1pPr marL="0" marR="0" indent="0" algn="ctr" defTabSz="68576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518804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269987" rIns="68577" bIns="34289" anchor="ctr"/>
          <a:lstStyle>
            <a:lvl1pPr marL="0" marR="0" indent="0" algn="ctr" defTabSz="68576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195536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269987" rIns="68577" bIns="34289" anchor="ctr"/>
          <a:lstStyle>
            <a:lvl1pPr marL="0" marR="0" indent="0" algn="ctr" defTabSz="68576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88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199127" cy="51435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26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57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4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0184" y="1446919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0184" y="3082758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0184" y="2597347"/>
            <a:ext cx="1656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50184" y="4234758"/>
            <a:ext cx="1656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7950" y="1450687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7950" y="3086526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677950" y="2601115"/>
            <a:ext cx="1656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77950" y="4238526"/>
            <a:ext cx="1656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428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55134"/>
            <a:ext cx="4572000" cy="3321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xmlns="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63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33" y="1365030"/>
            <a:ext cx="4567767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233" y="1365030"/>
            <a:ext cx="4567767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xmlns="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75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17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7" r:id="rId2"/>
    <p:sldLayoutId id="214748367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5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6" r:id="rId11"/>
    <p:sldLayoutId id="2147483673" r:id="rId12"/>
    <p:sldLayoutId id="2147483674" r:id="rId13"/>
    <p:sldLayoutId id="2147483679" r:id="rId14"/>
    <p:sldLayoutId id="2147483677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6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2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9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1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2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1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2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9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1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8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6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scielo.php?script=sci_arttext&amp;pid=S167945082018000200201&amp;lng=en&amp;tlng=en" TargetMode="External"/><Relationship Id="rId2" Type="http://schemas.openxmlformats.org/officeDocument/2006/relationships/hyperlink" Target="https://www.asha.org/uploadedFiles/practice/reimbursement/medicare/DynCorpDysphHCEC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2">
            <a:extLst>
              <a:ext uri="{FF2B5EF4-FFF2-40B4-BE49-F238E27FC236}">
                <a16:creationId xmlns:a16="http://schemas.microsoft.com/office/drawing/2014/main" xmlns="" id="{27015DFC-F12C-4DBC-83B5-0BF4C6E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635646"/>
            <a:ext cx="7488832" cy="158417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IDENTIFICAÇÃO DE RISCO PARA DISFAGIA EM PACIENTES             INTERNADOS EM UM HOSPITAL UNIVERSITÁRIO</a:t>
            </a:r>
            <a:br>
              <a:rPr lang="pt-BR" sz="1800" dirty="0">
                <a:latin typeface="Times New Roman" pitchFamily="18" charset="0"/>
                <a:cs typeface="Times New Roman" pitchFamily="18" charset="0"/>
              </a:rPr>
            </a:br>
            <a:endParaRPr lang="ko-KR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64054FCF-4CA7-4E3A-A4C0-7683AE608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84207" y="4660030"/>
            <a:ext cx="3960001" cy="432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t-BR" altLang="ko-KR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LAGARTO-SE</a:t>
            </a:r>
          </a:p>
          <a:p>
            <a:pPr>
              <a:spcBef>
                <a:spcPts val="0"/>
              </a:spcBef>
              <a:defRPr/>
            </a:pPr>
            <a:endParaRPr lang="ko-KR" altLang="en-US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03" y="36667"/>
            <a:ext cx="467980" cy="5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39752" y="637987"/>
            <a:ext cx="49685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  <a:tab pos="4770438" algn="l"/>
              </a:tabLst>
            </a:pP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UNIVERSIDADE FEDERAL DE SERGIPE</a:t>
            </a:r>
            <a:endParaRPr kumimoji="0" 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  <a:tab pos="4770438" algn="l"/>
              </a:tabLst>
            </a:pP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CAMPUS PROF. ANTÔNIO GARCIA FILHO</a:t>
            </a:r>
            <a:endParaRPr kumimoji="0" 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  <a:tab pos="4770438" algn="l"/>
              </a:tabLst>
            </a:pP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DEPARTAMENTO DE FONOAUDIOLOGIA</a:t>
            </a:r>
            <a:endParaRPr kumimoji="0" 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  <a:tab pos="4770438" algn="l"/>
              </a:tabLst>
            </a:pPr>
            <a:endParaRPr kumimoji="0" 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11960" y="3075806"/>
            <a:ext cx="4680520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Edital Proex – PIAEX nº 09/2018</a:t>
            </a:r>
          </a:p>
          <a:p>
            <a:pPr>
              <a:lnSpc>
                <a:spcPct val="150000"/>
              </a:lnSpc>
            </a:pP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Discentes: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ALINE DE OLIVEIRA SANTOS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                   TAISE NATHANE SOUZA NASCIMENTO</a:t>
            </a:r>
          </a:p>
          <a:p>
            <a:pPr>
              <a:lnSpc>
                <a:spcPct val="150000"/>
              </a:lnSpc>
            </a:pP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Docente Orientadora: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DANIELLE RAMOS DOMENIS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3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14790" y="810571"/>
            <a:ext cx="7434909" cy="4145692"/>
            <a:chOff x="2069296" y="1150160"/>
            <a:chExt cx="6534704" cy="3453339"/>
          </a:xfrm>
        </p:grpSpPr>
        <p:sp>
          <p:nvSpPr>
            <p:cNvPr id="13" name="Rounded Rectangle 12"/>
            <p:cNvSpPr/>
            <p:nvPr/>
          </p:nvSpPr>
          <p:spPr>
            <a:xfrm>
              <a:off x="2069296" y="1150160"/>
              <a:ext cx="6534704" cy="3453339"/>
            </a:xfrm>
            <a:prstGeom prst="roundRect">
              <a:avLst>
                <a:gd name="adj" fmla="val 96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45496" y="1216316"/>
              <a:ext cx="6382304" cy="3321026"/>
            </a:xfrm>
            <a:prstGeom prst="roundRect">
              <a:avLst>
                <a:gd name="adj" fmla="val 96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REFERÊNCIAS</a:t>
            </a:r>
            <a:endParaRPr lang="ko-KR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4044" y="990591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§"/>
            </a:pPr>
            <a:r>
              <a:rPr lang="pt-BR" sz="1200" b="1" u="sng" dirty="0">
                <a:latin typeface="Times New Roman" pitchFamily="18" charset="0"/>
                <a:cs typeface="Times New Roman" pitchFamily="18" charset="0"/>
              </a:rPr>
              <a:t>American Speech-Language-Hearing Association. Model Medical Review Guidelines for Dysphagia Services [monograph on the Internet] 2004 [Revision to DynCorp 2001 FTRP by ASHA]. Acesso disponível em: </a:t>
            </a:r>
            <a:r>
              <a:rPr lang="pt-BR" sz="12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https://www.asha.org/uploadedFiles/practice/reimbursement/medicare/DynCorpDysphHCEC.pdf</a:t>
            </a:r>
            <a:r>
              <a:rPr lang="pt-BR" sz="1200" b="1" u="sng" dirty="0">
                <a:latin typeface="Times New Roman" pitchFamily="18" charset="0"/>
                <a:cs typeface="Times New Roman" pitchFamily="18" charset="0"/>
              </a:rPr>
              <a:t>.      </a:t>
            </a:r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12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Andrade PA, Santos CA dos, Firmino HH, Rosa C de OB. The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of dysphagia screening and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nutritional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in hospitalized patients. Einstein (São Paulo) [Internet]. 2018;16(2):1–6.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http://www.scielo.br/scielo.php?script=sci_arttext&amp;pid=S167945082018000200201&amp;lng=en&amp;tlng=en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.							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Almeida TM de, Cola PC, Pernambuco LA, Junior, HVM, Magnoni CD, Silva RG da. Screening tool for oropharyngeal dysphagia in Stroke - Part I: evidence of validity based on the content and response processes.  2017;29(4).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Cola PC. Instrumentos de rastreio para disfagia orofaríngea no acidente vascular encefálico Screening tools for oropharyngeal dysphagia in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stroke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. 2015;20(4):361–70.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u="sng" dirty="0">
                <a:latin typeface="Times New Roman" pitchFamily="18" charset="0"/>
                <a:cs typeface="Times New Roman" pitchFamily="18" charset="0"/>
              </a:rPr>
              <a:t>Bassi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D, Furkim AM,</a:t>
            </a:r>
            <a:r>
              <a:rPr lang="pt-BR" sz="1200" baseline="30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et al. Identification of risk groups for oropharyngeal dysphagia in hospitalized patients in a university hospital. 2014; 26(1).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Junior HVM, Pernambuco LA. Screening para disfagia orofaríngea.27(2); p.111-2; 2015. In: Marchesan IQ, Silva HJ, Tomé MC. Tratado das especialidades em Fonoaudiologia. </a:t>
            </a:r>
            <a:r>
              <a:rPr lang="pt-BR" sz="1200" u="sng" dirty="0">
                <a:latin typeface="Times New Roman" pitchFamily="18" charset="0"/>
                <a:cs typeface="Times New Roman" pitchFamily="18" charset="0"/>
              </a:rPr>
              <a:t>Guanabara Koogan; p. 7-14; 2014.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Papadopoulou SL,</a:t>
            </a:r>
            <a:r>
              <a:rPr lang="pt-BR" sz="1200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Exarchakos G, et al. Adaptation and Assessment of Reliability and Validity of the Greek Version of the Ohkuma Questionnaire for Dysphagia Screening. Int. Arch. Otorhinolaryngol. 2017, 21 (1).</a:t>
            </a:r>
          </a:p>
        </p:txBody>
      </p:sp>
    </p:spTree>
    <p:extLst>
      <p:ext uri="{BB962C8B-B14F-4D97-AF65-F5344CB8AC3E}">
        <p14:creationId xmlns:p14="http://schemas.microsoft.com/office/powerpoint/2010/main" val="164130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2" y="1124323"/>
            <a:ext cx="6242476" cy="4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Isosceles Triangle 1"/>
          <p:cNvSpPr/>
          <p:nvPr/>
        </p:nvSpPr>
        <p:spPr>
          <a:xfrm>
            <a:off x="2123728" y="1869068"/>
            <a:ext cx="6458500" cy="569891"/>
          </a:xfrm>
          <a:custGeom>
            <a:avLst/>
            <a:gdLst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1851" h="648000">
                <a:moveTo>
                  <a:pt x="208160" y="0"/>
                </a:moveTo>
                <a:lnTo>
                  <a:pt x="8101851" y="0"/>
                </a:lnTo>
                <a:lnTo>
                  <a:pt x="8101851" y="648000"/>
                </a:lnTo>
                <a:lnTo>
                  <a:pt x="416319" y="648000"/>
                </a:lnTo>
                <a:lnTo>
                  <a:pt x="208160" y="648000"/>
                </a:lnTo>
                <a:lnTo>
                  <a:pt x="0" y="648000"/>
                </a:lnTo>
                <a:cubicBezTo>
                  <a:pt x="94637" y="536995"/>
                  <a:pt x="81060" y="391484"/>
                  <a:pt x="283910" y="314984"/>
                </a:cubicBezTo>
                <a:cubicBezTo>
                  <a:pt x="478696" y="115099"/>
                  <a:pt x="208160" y="96368"/>
                  <a:pt x="2081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330450" y="2607464"/>
            <a:ext cx="6251778" cy="5403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1598" y="3358560"/>
            <a:ext cx="6230630" cy="806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  <a:endParaRPr lang="ko-KR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0517" y="895577"/>
            <a:ext cx="4509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8106" y="1684135"/>
            <a:ext cx="65574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0517" y="2383831"/>
            <a:ext cx="4509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9545" y="3241900"/>
            <a:ext cx="5128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351598" y="1087103"/>
            <a:ext cx="6109482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 deglutição tem como função transportar o conteúdo da cavidade oral (saliva, alimento, líquido ou medicamento) para o estômago. </a:t>
            </a:r>
            <a:endParaRPr lang="ko-KR" alt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2"/>
          <p:cNvSpPr txBox="1"/>
          <p:nvPr/>
        </p:nvSpPr>
        <p:spPr bwMode="auto">
          <a:xfrm>
            <a:off x="2491442" y="1854185"/>
            <a:ext cx="5957199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 disfagia é o acometimento no funcionamento de qualquer fase da deglutição.</a:t>
            </a:r>
            <a:endParaRPr lang="ko-KR" alt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2"/>
          <p:cNvSpPr txBox="1"/>
          <p:nvPr/>
        </p:nvSpPr>
        <p:spPr bwMode="auto">
          <a:xfrm>
            <a:off x="2455013" y="2563035"/>
            <a:ext cx="5861404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Os pacientes hospitalizados que apresentam disfagia podem ter um aumento de 40% do tempo de internação independente da faixa etária.</a:t>
            </a:r>
            <a:endParaRPr lang="ko-KR" alt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2"/>
          <p:cNvSpPr txBox="1"/>
          <p:nvPr/>
        </p:nvSpPr>
        <p:spPr bwMode="auto">
          <a:xfrm>
            <a:off x="2483427" y="3334233"/>
            <a:ext cx="5977653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O s</a:t>
            </a:r>
            <a:r>
              <a:rPr lang="pt-BR" sz="1600" i="1" dirty="0">
                <a:latin typeface="Times New Roman" pitchFamily="18" charset="0"/>
                <a:cs typeface="Times New Roman" pitchFamily="18" charset="0"/>
              </a:rPr>
              <a:t>creening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é um direcionador para a identificação precoce dos indivíduos que apresentam riscos de disfagia, utilizando elementos de passa/falha. </a:t>
            </a:r>
            <a:endParaRPr lang="ko-KR" alt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355976" y="458797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err="1">
                <a:latin typeface="Times New Roman" pitchFamily="18" charset="0"/>
                <a:cs typeface="Times New Roman" pitchFamily="18" charset="0"/>
              </a:rPr>
              <a:t>Fussi</a:t>
            </a:r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000" dirty="0" err="1">
                <a:latin typeface="Times New Roman" pitchFamily="18" charset="0"/>
                <a:cs typeface="Times New Roman" pitchFamily="18" charset="0"/>
              </a:rPr>
              <a:t>AS,et</a:t>
            </a:r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 al 2013; Almeida </a:t>
            </a:r>
            <a:r>
              <a:rPr lang="pt-BR" sz="1000" dirty="0" err="1">
                <a:latin typeface="Times New Roman" pitchFamily="18" charset="0"/>
                <a:cs typeface="Times New Roman" pitchFamily="18" charset="0"/>
              </a:rPr>
              <a:t>TM,et</a:t>
            </a:r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 al 2017; Chaves </a:t>
            </a:r>
            <a:r>
              <a:rPr lang="pt-BR" sz="1000" dirty="0" err="1">
                <a:latin typeface="Times New Roman" pitchFamily="18" charset="0"/>
                <a:cs typeface="Times New Roman" pitchFamily="18" charset="0"/>
              </a:rPr>
              <a:t>RD,et</a:t>
            </a:r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 al 2011; A </a:t>
            </a:r>
            <a:r>
              <a:rPr lang="pt-BR" sz="1000" dirty="0" err="1">
                <a:latin typeface="Times New Roman" pitchFamily="18" charset="0"/>
                <a:cs typeface="Times New Roman" pitchFamily="18" charset="0"/>
              </a:rPr>
              <a:t>Farri</a:t>
            </a:r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 ,et al 2007; Andrade </a:t>
            </a:r>
            <a:r>
              <a:rPr lang="pt-BR" sz="1000" dirty="0" err="1">
                <a:latin typeface="Times New Roman" pitchFamily="18" charset="0"/>
                <a:cs typeface="Times New Roman" pitchFamily="18" charset="0"/>
              </a:rPr>
              <a:t>PA,et</a:t>
            </a:r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 al 2018</a:t>
            </a:r>
          </a:p>
        </p:txBody>
      </p:sp>
    </p:spTree>
    <p:extLst>
      <p:ext uri="{BB962C8B-B14F-4D97-AF65-F5344CB8AC3E}">
        <p14:creationId xmlns:p14="http://schemas.microsoft.com/office/powerpoint/2010/main" val="237228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51920" y="2211710"/>
            <a:ext cx="5148064" cy="576064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15616" y="368723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Identificar pacientes com risco para disfagia, internados no Pronto Socorro (Ala Amarela) de um Hospital Universitário.</a:t>
            </a:r>
          </a:p>
        </p:txBody>
      </p:sp>
      <p:pic>
        <p:nvPicPr>
          <p:cNvPr id="1026" name="Picture 2" descr="Resultado de imagem para Obje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9568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1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xmlns="" id="{EDB4B63C-3E11-4410-AA92-B24BF14E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8" y="243192"/>
            <a:ext cx="9036496" cy="884466"/>
          </a:xfrm>
        </p:spPr>
        <p:txBody>
          <a:bodyPr/>
          <a:lstStyle/>
          <a:p>
            <a:pPr algn="ctr"/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MÉTODO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059832" y="0"/>
            <a:ext cx="3008754" cy="411510"/>
            <a:chOff x="7934433" y="3003797"/>
            <a:chExt cx="767433" cy="144000"/>
          </a:xfrm>
        </p:grpSpPr>
        <p:sp>
          <p:nvSpPr>
            <p:cNvPr id="7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3317562"/>
              </p:ext>
            </p:extLst>
          </p:nvPr>
        </p:nvGraphicFramePr>
        <p:xfrm>
          <a:off x="107504" y="915566"/>
          <a:ext cx="9036496" cy="42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74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83568" y="4117017"/>
            <a:ext cx="741682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Para análise dos dados os mesmos foram tabulados utilizando o programa da Microsoft Excel Versão      2010.</a:t>
            </a:r>
          </a:p>
          <a:p>
            <a:endParaRPr lang="pt-BR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Calculou-se os valores referentes a média (m) e desvio padrão (*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) das seguintes variáveis: sexo,     faixa etária, doenças de base, presença ou ausência de risco para disfagia e número de comorbidades.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42F2D7C-2B31-46CE-A695-F8B8EC5E4AFF}"/>
              </a:ext>
            </a:extLst>
          </p:cNvPr>
          <p:cNvSpPr/>
          <p:nvPr/>
        </p:nvSpPr>
        <p:spPr>
          <a:xfrm>
            <a:off x="611560" y="699542"/>
            <a:ext cx="2880320" cy="32183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Identificação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Nome: _____________________________________________    D. N.: ____/____/____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Idade: _________    Data da admissão: ____/____/____   Sexo: F (   )   M (   )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da triagem: ____/____/____            Escolaridade:­­­­­­­­­­­­­____________________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Doença de base: ­­­­­­­­­­­­­­­­­­­­­­_________________________________________________________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Doenças associadas: ­­­­­­­­­­­­­­­­­_____________________________________________________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FOIS: </a:t>
            </a:r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1(  )  2 (  )  3(  )  4(  )  5(  )  6(  )  7(  )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de alimentação:  </a:t>
            </a:r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Oral ( )  Via Mista ( )  Via alternativa exclusiva ( )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de coma Glasgow: ­­­­­­­­­­­­­­­_________________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Respiração: </a:t>
            </a:r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ambiente(  )   Cateter O</a:t>
            </a:r>
            <a:r>
              <a:rPr lang="pt-BR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)   Traqueostomia(  )   VMNI(  )    VMI(  ) </a:t>
            </a:r>
          </a:p>
          <a:p>
            <a:r>
              <a:rPr lang="pt-BR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Exames	 complementares: </a:t>
            </a:r>
            <a:endParaRPr lang="pt-BR" sz="8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C1DA1AB-5E94-42F1-B1AA-AF9A48EB1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699542"/>
            <a:ext cx="4248472" cy="3224414"/>
          </a:xfrm>
          <a:prstGeom prst="rect">
            <a:avLst/>
          </a:prstGeom>
        </p:spPr>
      </p:pic>
      <p:sp>
        <p:nvSpPr>
          <p:cNvPr id="11" name="텍스트 개체 틀 2">
            <a:extLst>
              <a:ext uri="{FF2B5EF4-FFF2-40B4-BE49-F238E27FC236}">
                <a16:creationId xmlns:a16="http://schemas.microsoft.com/office/drawing/2014/main" xmlns="" id="{22546F87-9082-414A-A7D2-104A681B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016" y="-20538"/>
            <a:ext cx="9036496" cy="884466"/>
          </a:xfrm>
        </p:spPr>
        <p:txBody>
          <a:bodyPr/>
          <a:lstStyle/>
          <a:p>
            <a:pPr algn="ctr"/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MÉTODO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1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  <a:endParaRPr lang="ko-KR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91444"/>
              </p:ext>
            </p:extLst>
          </p:nvPr>
        </p:nvGraphicFramePr>
        <p:xfrm>
          <a:off x="467545" y="1563638"/>
          <a:ext cx="3564901" cy="2967674"/>
        </p:xfrm>
        <a:graphic>
          <a:graphicData uri="http://schemas.openxmlformats.org/drawingml/2006/table">
            <a:tbl>
              <a:tblPr firstRow="1" firstCol="1" lastCol="1" bandRow="1" bandCol="1">
                <a:tableStyleId>{3C2FFA5D-87B4-456A-9821-1D502468CF0F}</a:tableStyleId>
              </a:tblPr>
              <a:tblGrid>
                <a:gridCol w="98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8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29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6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6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Variável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lang="pt-BR" sz="1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Média idade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Mediana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SEXO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Masculino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46,51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57,75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Feminino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53,48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56,69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FAIXA ETÁRIA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Adultos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58,13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Idosos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41,86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72,16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40206" y="991156"/>
            <a:ext cx="3492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Tabela 1 – 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Distribuição dos pacientes de acordo com sexo, média de idade e faixa etária.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7759" y="4485769"/>
            <a:ext cx="12859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i="1" dirty="0" err="1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*=(desvio padrão).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462EFDA-23D8-4F88-B37A-3DE2F58FBB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t="14458" r="2347" b="6172"/>
          <a:stretch/>
        </p:blipFill>
        <p:spPr bwMode="auto">
          <a:xfrm>
            <a:off x="4932040" y="1635646"/>
            <a:ext cx="3240360" cy="1821593"/>
          </a:xfrm>
          <a:prstGeom prst="rect">
            <a:avLst/>
          </a:prstGeom>
          <a:noFill/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xmlns="" id="{1F336F8C-CB08-498B-BB10-FFE07B58AE12}"/>
              </a:ext>
            </a:extLst>
          </p:cNvPr>
          <p:cNvSpPr txBox="1">
            <a:spLocks/>
          </p:cNvSpPr>
          <p:nvPr/>
        </p:nvSpPr>
        <p:spPr>
          <a:xfrm>
            <a:off x="4306739" y="1275606"/>
            <a:ext cx="4585741" cy="3386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pt-B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GRÁFICO 1- </a:t>
            </a:r>
            <a:r>
              <a:rPr lang="pt-BR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Distribuição dos pacientes por grupos de doenças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dirty="0">
                <a:latin typeface="Times New Roman" pitchFamily="18" charset="0"/>
                <a:cs typeface="Times New Roman" pitchFamily="18" charset="0"/>
              </a:rPr>
            </a:b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3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395536" y="286091"/>
            <a:ext cx="8496944" cy="4854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TABELA 2- </a:t>
            </a:r>
            <a:r>
              <a:rPr lang="pt-BR" sz="1200" b="0" dirty="0">
                <a:latin typeface="Times New Roman" pitchFamily="18" charset="0"/>
                <a:cs typeface="Times New Roman" pitchFamily="18" charset="0"/>
              </a:rPr>
              <a:t>QUESTÕES DO QUESTIONÁRIO APLICADO E FREQUÊNCIA DOS SINTOMAS APRESENTADOS NA COLETA.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200" dirty="0">
                <a:latin typeface="Times New Roman" pitchFamily="18" charset="0"/>
                <a:cs typeface="Times New Roman" pitchFamily="18" charset="0"/>
              </a:rPr>
            </a:b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8363"/>
              </p:ext>
            </p:extLst>
          </p:nvPr>
        </p:nvGraphicFramePr>
        <p:xfrm>
          <a:off x="251520" y="996078"/>
          <a:ext cx="4176464" cy="3871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6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6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pt-BR" sz="9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Questões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Sintomas leves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 (%)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Sintomas severos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(%)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 Você já foi diagnosticado com pneumonia?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(9,3%)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(6,9%)</a:t>
                      </a:r>
                      <a:endParaRPr lang="pt-BR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 Você sente que está ficando magro?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(25,5%)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(6,9%)</a:t>
                      </a:r>
                      <a:endParaRPr lang="pt-BR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Você tem dificuldade quando engole?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(16,2%)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(4,6%)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 Você engasga durante a refeição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(13,9%)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(2,3%)</a:t>
                      </a:r>
                      <a:endParaRPr lang="pt-BR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 Você engasga enquanto engole líquido?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(18,6%)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(2,3%)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 Você tem dificuldade para tossir o catarro durante ou após a refeição?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(11,6%)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(2,3%)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 Você tem a sensação de que o alimento       parou na sua garganta?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(23,2%)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(4,6%)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6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 Você leva mais tempo para comer uma       refeição hoje em dia do que levava antes?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(34,8%)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(13,9%)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9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 Você sente que está ficando difícil comer    alimentos sólidos?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(20,9%)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(16,2%)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3C5559E8-8710-494F-BCFF-7206F724D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25932"/>
              </p:ext>
            </p:extLst>
          </p:nvPr>
        </p:nvGraphicFramePr>
        <p:xfrm>
          <a:off x="4572000" y="1491630"/>
          <a:ext cx="4248472" cy="3365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8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 Você derruba alimento de sua boca?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(11,6%)</a:t>
                      </a:r>
                      <a:endParaRPr lang="pt-BR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(0%)</a:t>
                      </a:r>
                      <a:endParaRPr lang="pt-BR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 Você tem a sensação de que a comida está ficando parada na sua boca?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(18,6%)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(6,9%)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 Você tem a sensação de que o alimento ou líquido esta subindo de volta para a sua           garganta?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(25,5%)</a:t>
                      </a:r>
                      <a:endParaRPr lang="pt-BR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(4,6%)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 Você tem a sensação de que o alimento está parado no seu peito?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(23,2%)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(6,9%)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 Você tem dificuldade para dormir porque tosse durante a noite?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(16,2%)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(4,6%)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 Você sente que sua voz está ficando rouca?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(6,9%)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(2,3%)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B6A06222-0CA3-4DFE-BD2A-261C673C8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86509"/>
              </p:ext>
            </p:extLst>
          </p:nvPr>
        </p:nvGraphicFramePr>
        <p:xfrm>
          <a:off x="4571999" y="1003126"/>
          <a:ext cx="4248473" cy="485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5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pt-BR" sz="9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Questões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Sintomas leves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 (%)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Sintomas severos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24300" algn="l"/>
                        </a:tabLst>
                      </a:pPr>
                      <a:r>
                        <a:rPr lang="pt-BR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 (%)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68" marR="6566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5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412449" y="1840029"/>
            <a:ext cx="2288874" cy="2288874"/>
            <a:chOff x="2643166" y="1649191"/>
            <a:chExt cx="3834950" cy="3834950"/>
          </a:xfrm>
        </p:grpSpPr>
        <p:sp>
          <p:nvSpPr>
            <p:cNvPr id="7" name="Oval 6"/>
            <p:cNvSpPr/>
            <p:nvPr/>
          </p:nvSpPr>
          <p:spPr>
            <a:xfrm>
              <a:off x="3570641" y="2576666"/>
              <a:ext cx="1980000" cy="19800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643166" y="1649191"/>
              <a:ext cx="3834950" cy="3834950"/>
              <a:chOff x="2500375" y="1715866"/>
              <a:chExt cx="3834950" cy="3834950"/>
            </a:xfrm>
          </p:grpSpPr>
          <p:sp>
            <p:nvSpPr>
              <p:cNvPr id="9" name="Up-Down Arrow 8"/>
              <p:cNvSpPr/>
              <p:nvPr/>
            </p:nvSpPr>
            <p:spPr>
              <a:xfrm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Up-Down Arrow 9"/>
              <p:cNvSpPr/>
              <p:nvPr/>
            </p:nvSpPr>
            <p:spPr>
              <a:xfrm rot="4238751">
                <a:off x="3903660" y="1715866"/>
                <a:ext cx="1028379" cy="3834950"/>
              </a:xfrm>
              <a:prstGeom prst="upDown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Up-Down Arrow 10"/>
              <p:cNvSpPr/>
              <p:nvPr/>
            </p:nvSpPr>
            <p:spPr>
              <a:xfrm rot="7200000"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3768641" y="2774666"/>
              <a:ext cx="1584000" cy="158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564998" y="1703786"/>
            <a:ext cx="3485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De acordo, com os resultados pode-se identificar uma incidência de 44,1 % dos  pacientes </a:t>
            </a: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“falharam” na triagem de  risco.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50"/>
          <p:cNvSpPr/>
          <p:nvPr/>
        </p:nvSpPr>
        <p:spPr>
          <a:xfrm>
            <a:off x="4307075" y="2632006"/>
            <a:ext cx="531740" cy="600567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tângulo 1"/>
          <p:cNvSpPr/>
          <p:nvPr/>
        </p:nvSpPr>
        <p:spPr>
          <a:xfrm>
            <a:off x="2627784" y="1003580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No decorrer desse estudo foi possível caracterizar os principais grupos de risco para disfagia no Hospital </a:t>
            </a:r>
          </a:p>
          <a:p>
            <a:pPr algn="just"/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Universitário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4305" y="3191626"/>
            <a:ext cx="2979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Doenças cardiovasculares podem         promover uma incoordenação               respiratória, modificando e alterando a deglutição.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7692" y="1909648"/>
            <a:ext cx="2935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As doenças de origem pulmonar         representam o segundo maior nível de  riscos entre as doenças    classificadas na triagem.</a:t>
            </a:r>
          </a:p>
        </p:txBody>
      </p:sp>
      <p:sp>
        <p:nvSpPr>
          <p:cNvPr id="47" name="Freeform 99">
            <a:extLst>
              <a:ext uri="{FF2B5EF4-FFF2-40B4-BE49-F238E27FC236}">
                <a16:creationId xmlns:a16="http://schemas.microsoft.com/office/drawing/2014/main" xmlns="" id="{1046DC50-D923-413D-B638-09039F1E9575}"/>
              </a:ext>
            </a:extLst>
          </p:cNvPr>
          <p:cNvSpPr>
            <a:spLocks noChangeAspect="1"/>
          </p:cNvSpPr>
          <p:nvPr/>
        </p:nvSpPr>
        <p:spPr>
          <a:xfrm>
            <a:off x="1246767" y="4266937"/>
            <a:ext cx="480006" cy="613784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xmlns="" id="{A77247FA-E1BC-4125-9CFA-969C6BFBC585}"/>
              </a:ext>
            </a:extLst>
          </p:cNvPr>
          <p:cNvSpPr>
            <a:spLocks noChangeAspect="1"/>
          </p:cNvSpPr>
          <p:nvPr/>
        </p:nvSpPr>
        <p:spPr>
          <a:xfrm>
            <a:off x="1126122" y="1203598"/>
            <a:ext cx="626918" cy="626537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ysClr val="windowText" lastClr="000000"/>
              </a:solidFill>
            </a:endParaRPr>
          </a:p>
        </p:txBody>
      </p:sp>
      <p:sp>
        <p:nvSpPr>
          <p:cNvPr id="49" name="Oval 47">
            <a:extLst>
              <a:ext uri="{FF2B5EF4-FFF2-40B4-BE49-F238E27FC236}">
                <a16:creationId xmlns:a16="http://schemas.microsoft.com/office/drawing/2014/main" xmlns="" id="{57AA7E39-ADA2-495C-B195-E73ACE1A021A}"/>
              </a:ext>
            </a:extLst>
          </p:cNvPr>
          <p:cNvSpPr>
            <a:spLocks noChangeAspect="1"/>
          </p:cNvSpPr>
          <p:nvPr/>
        </p:nvSpPr>
        <p:spPr>
          <a:xfrm>
            <a:off x="4203427" y="254722"/>
            <a:ext cx="550773" cy="5507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Parallelogram 30"/>
          <p:cNvSpPr/>
          <p:nvPr/>
        </p:nvSpPr>
        <p:spPr>
          <a:xfrm flipH="1">
            <a:off x="7179580" y="1131589"/>
            <a:ext cx="677648" cy="53006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Block Arc 20">
            <a:extLst>
              <a:ext uri="{FF2B5EF4-FFF2-40B4-BE49-F238E27FC236}">
                <a16:creationId xmlns:a16="http://schemas.microsoft.com/office/drawing/2014/main" xmlns="" id="{489887BE-54A9-4A8A-8209-A623C832BCE1}"/>
              </a:ext>
            </a:extLst>
          </p:cNvPr>
          <p:cNvSpPr>
            <a:spLocks noChangeAspect="1"/>
          </p:cNvSpPr>
          <p:nvPr/>
        </p:nvSpPr>
        <p:spPr>
          <a:xfrm rot="10800000">
            <a:off x="7295998" y="2553450"/>
            <a:ext cx="561230" cy="608545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Round Same Side Corner Rectangle 8">
            <a:extLst>
              <a:ext uri="{FF2B5EF4-FFF2-40B4-BE49-F238E27FC236}">
                <a16:creationId xmlns:a16="http://schemas.microsoft.com/office/drawing/2014/main" xmlns="" id="{6373D608-74DF-4242-830F-86D7DC4059E3}"/>
              </a:ext>
            </a:extLst>
          </p:cNvPr>
          <p:cNvSpPr/>
          <p:nvPr/>
        </p:nvSpPr>
        <p:spPr>
          <a:xfrm>
            <a:off x="7063432" y="4447427"/>
            <a:ext cx="513282" cy="49191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tângulo 5"/>
          <p:cNvSpPr/>
          <p:nvPr/>
        </p:nvSpPr>
        <p:spPr>
          <a:xfrm>
            <a:off x="5724128" y="3202399"/>
            <a:ext cx="32546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A população idosa está mais suscetível a </a:t>
            </a: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disfagia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,  pois estão mais predispostos a </a:t>
            </a: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doenças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que se  associam a este sintoma e </a:t>
            </a: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alterações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funcionais relacionadas ao  </a:t>
            </a: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envelhecimento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548774" y="4128903"/>
            <a:ext cx="20162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pt-BR" sz="900" dirty="0">
                <a:latin typeface="Times New Roman" pitchFamily="18" charset="0"/>
                <a:cs typeface="Times New Roman" pitchFamily="18" charset="0"/>
              </a:rPr>
              <a:t>Bassi et al,2014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900" dirty="0">
                <a:latin typeface="Times New Roman" pitchFamily="18" charset="0"/>
                <a:cs typeface="Times New Roman" pitchFamily="18" charset="0"/>
              </a:rPr>
              <a:t>Andrade PA et al,2018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900" dirty="0" err="1">
                <a:latin typeface="Times New Roman" pitchFamily="18" charset="0"/>
                <a:cs typeface="Times New Roman" pitchFamily="18" charset="0"/>
              </a:rPr>
              <a:t>Rauber</a:t>
            </a:r>
            <a:r>
              <a:rPr lang="pt-BR" sz="900" dirty="0">
                <a:latin typeface="Times New Roman" pitchFamily="18" charset="0"/>
                <a:cs typeface="Times New Roman" pitchFamily="18" charset="0"/>
              </a:rPr>
              <a:t> et al,2013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900" dirty="0">
                <a:latin typeface="Times New Roman" pitchFamily="18" charset="0"/>
                <a:cs typeface="Times New Roman" pitchFamily="18" charset="0"/>
              </a:rPr>
              <a:t>Mourão </a:t>
            </a:r>
            <a:r>
              <a:rPr lang="pt-BR" sz="900" dirty="0" err="1">
                <a:latin typeface="Times New Roman" pitchFamily="18" charset="0"/>
                <a:cs typeface="Times New Roman" pitchFamily="18" charset="0"/>
              </a:rPr>
              <a:t>AM,et</a:t>
            </a:r>
            <a:r>
              <a:rPr lang="pt-BR" sz="900" dirty="0">
                <a:latin typeface="Times New Roman" pitchFamily="18" charset="0"/>
                <a:cs typeface="Times New Roman" pitchFamily="18" charset="0"/>
              </a:rPr>
              <a:t> al 2016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900" dirty="0">
                <a:latin typeface="Times New Roman" pitchFamily="18" charset="0"/>
                <a:cs typeface="Times New Roman" pitchFamily="18" charset="0"/>
              </a:rPr>
              <a:t>Chaves </a:t>
            </a:r>
            <a:r>
              <a:rPr lang="pt-BR" sz="900" dirty="0" err="1">
                <a:latin typeface="Times New Roman" pitchFamily="18" charset="0"/>
                <a:cs typeface="Times New Roman" pitchFamily="18" charset="0"/>
              </a:rPr>
              <a:t>RD,et</a:t>
            </a:r>
            <a:r>
              <a:rPr lang="pt-BR" sz="900" dirty="0">
                <a:latin typeface="Times New Roman" pitchFamily="18" charset="0"/>
                <a:cs typeface="Times New Roman" pitchFamily="18" charset="0"/>
              </a:rPr>
              <a:t> al 2011</a:t>
            </a:r>
          </a:p>
        </p:txBody>
      </p:sp>
    </p:spTree>
    <p:extLst>
      <p:ext uri="{BB962C8B-B14F-4D97-AF65-F5344CB8AC3E}">
        <p14:creationId xmlns:p14="http://schemas.microsoft.com/office/powerpoint/2010/main" val="142819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CONCLUSÃO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81869185"/>
              </p:ext>
            </p:extLst>
          </p:nvPr>
        </p:nvGraphicFramePr>
        <p:xfrm>
          <a:off x="179512" y="1419622"/>
          <a:ext cx="885698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9859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ema1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1101</Words>
  <Application>Microsoft Office PowerPoint</Application>
  <PresentationFormat>Apresentação na tela (16:9)</PresentationFormat>
  <Paragraphs>164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Tema1</vt:lpstr>
      <vt:lpstr>1_Contents Slide Master</vt:lpstr>
      <vt:lpstr>1_Section Break Slide Master</vt:lpstr>
      <vt:lpstr>IDENTIFICAÇÃO DE RISCO PARA DISFAGIA EM PACIENTES             INTERNADOS EM UM HOSPITAL UNIVERSITÁRIO </vt:lpstr>
      <vt:lpstr>INTRODUÇÃO</vt:lpstr>
      <vt:lpstr>Apresentação do PowerPoint</vt:lpstr>
      <vt:lpstr>MÉTODO</vt:lpstr>
      <vt:lpstr>MÉTODO</vt:lpstr>
      <vt:lpstr>RESULTADOS E DISCUSSÃO</vt:lpstr>
      <vt:lpstr>TABELA 2- QUESTÕES DO QUESTIONÁRIO APLICADO E FREQUÊNCIA DOS SINTOMAS APRESENTADOS NA COLETA. </vt:lpstr>
      <vt:lpstr>Apresentação do PowerPoint</vt:lpstr>
      <vt:lpstr>CONCLUSÃO</vt:lpstr>
      <vt:lpstr>REFERÊNCIAS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Dani Domenis</cp:lastModifiedBy>
  <cp:revision>167</cp:revision>
  <dcterms:created xsi:type="dcterms:W3CDTF">2016-11-17T01:16:25Z</dcterms:created>
  <dcterms:modified xsi:type="dcterms:W3CDTF">2019-10-04T20:17:06Z</dcterms:modified>
</cp:coreProperties>
</file>