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82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60593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733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009a79749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009a79749_2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4957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009a79749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009a79749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682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009a79749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6009a79749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1051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009a79749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009a79749_2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2314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00e2b19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00e2b195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4430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009a79749_2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009a79749_2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1574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009a79749_2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009a79749_2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1993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009a79749_2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009a79749_2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412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16a829300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16a829300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099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13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PROJETO DE EXTENSÃO </a:t>
            </a:r>
            <a:r>
              <a:rPr lang="pt-B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UFSPM</a:t>
            </a: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 - 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latin typeface="Times New Roman"/>
                <a:ea typeface="Times New Roman"/>
                <a:cs typeface="Times New Roman"/>
                <a:sym typeface="Times New Roman"/>
              </a:rPr>
              <a:t>ENGLISH THROUGH NEW LITERACIES: </a:t>
            </a: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ENGLISH THROUGH PROJECTS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666600"/>
            <a:ext cx="8520600" cy="20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José Roberto Macêdo Dantas Júnior (Graduando em Letras – Português/Inglês - UFS, monitor voluntário</a:t>
            </a:r>
            <a:r>
              <a:rPr lang="pt-BR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Lorrane</a:t>
            </a:r>
            <a:r>
              <a:rPr lang="pt-BR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Luane da Silva (Graduanda em Letras – Português/Inglês - UFS, bolsista </a:t>
            </a:r>
            <a:r>
              <a:rPr lang="pt-BR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PIAEX);</a:t>
            </a: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Thainná</a:t>
            </a:r>
            <a:r>
              <a:rPr lang="pt-BR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Melo Nunes (Graduanda em Letras – Português/Inglês - UFS, monitora voluntária</a:t>
            </a:r>
            <a:r>
              <a:rPr lang="pt-BR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Orientadora/Coordenadora</a:t>
            </a:r>
            <a:r>
              <a:rPr lang="pt-BR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Profa. Dra. Ana Karina de Oliveira Nascimento</a:t>
            </a:r>
            <a:endParaRPr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763"/>
            <a:ext cx="96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755" y="4763"/>
            <a:ext cx="2988070" cy="8618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311700" y="16367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859465"/>
            <a:ext cx="8520600" cy="38750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Bef>
                <a:spcPts val="500"/>
              </a:spcBef>
              <a:buNone/>
            </a:pP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BRASIL. Ministério da Educação. Secretaria de Educação Básica. Orientações curriculares para o ensino médio; volume 1 - Linguagens, códigos e suas tecnologias. Brasília: MEC, SEB, 2006. </a:t>
            </a:r>
          </a:p>
          <a:p>
            <a:pPr marL="0" lvl="0" indent="0" algn="just">
              <a:spcBef>
                <a:spcPts val="500"/>
              </a:spcBef>
              <a:buNone/>
            </a:pP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JANKS, H. </a:t>
            </a:r>
            <a:r>
              <a:rPr lang="pt-BR" i="1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et al. </a:t>
            </a:r>
            <a:r>
              <a:rPr lang="pt-BR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Doing</a:t>
            </a:r>
            <a:r>
              <a:rPr lang="pt-BR" b="1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Critical</a:t>
            </a:r>
            <a:r>
              <a:rPr lang="pt-BR" b="1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b="1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Literacy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texts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activities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for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students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teachers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New York, NY: </a:t>
            </a:r>
            <a:r>
              <a:rPr lang="pt-BR" dirty="0" err="1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Routledge</a:t>
            </a:r>
            <a:r>
              <a:rPr lang="pt-BR" dirty="0">
                <a:solidFill>
                  <a:schemeClr val="tx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2014. </a:t>
            </a:r>
          </a:p>
          <a:p>
            <a:pPr marL="0" lvl="0" indent="0" algn="just" rtl="0"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dirty="0" smtClean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JORDÃO</a:t>
            </a:r>
            <a:r>
              <a:rPr lang="pt-BR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C. M. Pedagogia de Projetos e Língua Inglesa. In: KADRI, M.S.; PASSONI, T.P.; GAMERO, R.</a:t>
            </a:r>
            <a:r>
              <a:rPr lang="pt-BR" i="1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b="1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Tendências Contemporâneas para o Ensino de Língua Inglesa</a:t>
            </a:r>
            <a:r>
              <a:rPr lang="pt-BR" dirty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: propostas didáticas para a educação básica. Campinas, SP: Pontes, 2014</a:t>
            </a:r>
            <a:r>
              <a:rPr lang="pt-BR" dirty="0" smtClean="0">
                <a:solidFill>
                  <a:schemeClr val="tx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lvl="0" indent="0" algn="just"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ts val="1100"/>
              <a:buNone/>
            </a:pP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MONTE MÓR, W. Learning by Design: reconstructing knowledge processes in teaching and learning practices. In: COPE, B.; KALANTZIS, M. (</a:t>
            </a:r>
            <a:r>
              <a:rPr lang="en-US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Eds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</a:t>
            </a:r>
            <a:r>
              <a:rPr lang="en-US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Pedagogy of </a:t>
            </a:r>
            <a:r>
              <a:rPr lang="en-US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Multiliteracies</a:t>
            </a:r>
            <a:r>
              <a:rPr lang="en-US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by Design. Nova York: Palgrave Macmillan, 2015. p. 186-209. </a:t>
            </a:r>
            <a:endParaRPr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14850"/>
            <a:ext cx="8520600" cy="37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➢"/>
            </a:pPr>
            <a:r>
              <a:rPr lang="pt-B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“UFSPM -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English</a:t>
            </a:r>
            <a:r>
              <a:rPr lang="pt-BR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Through</a:t>
            </a:r>
            <a:r>
              <a:rPr lang="pt-BR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New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Literacies</a:t>
            </a:r>
            <a:r>
              <a:rPr lang="pt-BR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English</a:t>
            </a:r>
            <a:r>
              <a:rPr lang="pt-BR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Through</a:t>
            </a:r>
            <a:r>
              <a:rPr lang="pt-BR" sz="2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4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Projects</a:t>
            </a:r>
            <a:r>
              <a:rPr lang="pt-B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foi um projeto idealizado pelo grupo de pesquisa Letramentos em Inglês: língua, literatura e cultura (</a:t>
            </a:r>
            <a:r>
              <a:rPr lang="pt-BR" sz="24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Linc</a:t>
            </a:r>
            <a:r>
              <a:rPr lang="pt-B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levando em conta que várias pesquisas apontam o quanto o ensino de línguas estrangeiras tem se realizado, no âmbito da educação escolar, de maneira insuficiente. </a:t>
            </a:r>
            <a:r>
              <a:rPr lang="pt-B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Daí </a:t>
            </a:r>
            <a:r>
              <a:rPr lang="pt-BR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importância de ações de formação que podem contribuir para que esse direito seja alcançado pela população brasileira.</a:t>
            </a: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48975" y="432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169850" y="1005175"/>
            <a:ext cx="5390100" cy="34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➢"/>
            </a:pP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Fomentar a formação continuada de professores de Inglês da educação básica pública, de modo a promover a ampliação de oportunidades de aperfeiçoamento do ensino de inglês como prática social.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➢"/>
            </a:pP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Possibilitar um diálogo mais frequente entre a universidade e as escolas públicas, de modo a promover a integração da UFS com os municípios, potencializando o desenvolvimento regional, o diálogo entre instituições e a ampliação do mercado de trabalho para seus discentes.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8050" y="1617475"/>
            <a:ext cx="3378851" cy="253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➢"/>
            </a:pP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Projeto de Extensão desenvolveu-se ao longo de 7 encontros semanais;</a:t>
            </a: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➢"/>
            </a:pPr>
            <a:r>
              <a:rPr lang="pt-BR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Início: 04/08/2018; Término: </a:t>
            </a: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20/10/2018;</a:t>
            </a: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Times New Roman"/>
              <a:buChar char="➢"/>
            </a:pP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Participaram da ação 40 professores </a:t>
            </a:r>
            <a:r>
              <a:rPr lang="pt-BR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 formação </a:t>
            </a: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continuada, 3 professoras ministrantes, 4 monitores, além de 6 ministrantes voluntários.</a:t>
            </a: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92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Times New Roman"/>
              <a:buChar char="➢"/>
            </a:pPr>
            <a:r>
              <a:rPr lang="pt-BR" sz="19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Teve como aporte teórico para o trabalho com a formação de professores, a pedagogia de projetos.</a:t>
            </a: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“A pedagogia de projetos, então, é concebida aqui como filosofia educacional que traz perspectivas sobre conhecimento e sobre sujeito baseadas numa visão de mundo bastante próxima à do pós-estruturalismo, na medida em que concebe os sentidos (epistemológicos e ontológicos) a partir da </a:t>
            </a:r>
            <a:r>
              <a:rPr lang="pt-BR" sz="19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discursividade</a:t>
            </a:r>
            <a:r>
              <a:rPr lang="pt-BR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das práticas de sua construção.” (JORDÃO, 2014, p. 19)</a:t>
            </a: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56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Desenvolvimento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3121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924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 encontros, discutiu-se sobre multiletramentos considerando textos escritos, imagéticos e multimodais, ideias de projetos concebidas por docentes e também propostas pelo livro didático;</a:t>
            </a:r>
            <a:endParaRPr sz="1700"/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todos os encontros houve leitura e discussão de textos lidos pelos professores participantes anteriormente ao encontro;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 encontros 1 e 2, três professoras apresentaram projetos próprios que já eram desenvolvidos em suas escolas; 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encontro 3, foram formados grupos para produzir materiais utilitários a partir de recicláveis; 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4º, foram analisadas atividades propostas como projetos em livros didáticos; 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5º, os professores foram, novamente, reunidos em grupos para elaborar uma apresentação destacando os pontos relevantes do texto disponibilizado e articulando suas práticas pedagógicas; 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65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Char char="➢"/>
            </a:pPr>
            <a:r>
              <a:rPr lang="pt-BR" sz="17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6º, a discussão foi centrada na relação letramento visual, ensino de inglês e projetos; e havendo a finalização no 7º encontro.</a:t>
            </a:r>
            <a:endParaRPr sz="1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241361" y="127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Times New Roman"/>
                <a:ea typeface="Times New Roman"/>
                <a:cs typeface="Times New Roman"/>
                <a:sym typeface="Times New Roman"/>
              </a:rPr>
              <a:t>Atividades realizadas pelos bolsistas e voluntários</a:t>
            </a:r>
            <a:endParaRPr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55662" y="699950"/>
            <a:ext cx="6099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68300" algn="just"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Participação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reunião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elaboração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material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curso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(inclusive de divulgação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);</a:t>
            </a:r>
            <a:endParaRPr lang="pt-BR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Confecção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cartazes;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Divulgação das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ações em página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</a:t>
            </a:r>
            <a:r>
              <a:rPr lang="pt-BR" sz="20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 blog;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Leitura e fichamento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dos textos propostos;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Participação nos encontros aos sábados;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Interação nas discussões dos textos;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Elaboração de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relatos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sobre cada encontro;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Produção e encaminhamento, por e-mail, do resumo dos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encontros para todos os participantes;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Char char="➢"/>
            </a:pP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Preparação </a:t>
            </a:r>
            <a:r>
              <a:rPr lang="pt-BR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 </a:t>
            </a:r>
            <a:r>
              <a:rPr lang="pt-BR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relatório final.</a:t>
            </a:r>
            <a:endParaRPr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endParaRPr dirty="0"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1425" y="1494450"/>
            <a:ext cx="2168676" cy="176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831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Char char="➢"/>
            </a:pPr>
            <a:r>
              <a:rPr lang="pt-BR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Como marco final do Projeto, os professores participantes apresentaram seus projetos que estavam sendo, ou viriam a ser, desenvolvidos em suas escolas. Oito dos professores participantes  abordaram temáticas variadas, incluindo: obras de arte; música; geografia; filmes; pertencimento e cultura; </a:t>
            </a:r>
            <a:r>
              <a:rPr lang="pt-BR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e, </a:t>
            </a:r>
            <a:r>
              <a:rPr lang="pt-BR" sz="20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cyberbullying</a:t>
            </a:r>
            <a:r>
              <a:rPr lang="pt-BR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3500" y="1658675"/>
            <a:ext cx="3904998" cy="240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6450" y="1548600"/>
            <a:ext cx="3535199" cy="2651399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082600" cy="33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➢"/>
            </a:pPr>
            <a:r>
              <a:rPr lang="pt-BR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Acredita-se que os objetivos traçados para o projeto foram alcançados, uma vez que foram feitos vários diálogos com os professores participantes durante os encontros para a abordagem de vários temas, incluindo o trabalho com projetos.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➢"/>
            </a:pPr>
            <a:r>
              <a:rPr lang="pt-BR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 professores participantes demonstraram ter consolidado o conhecimento, produzido </a:t>
            </a:r>
            <a:r>
              <a:rPr lang="pt-BR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colaborativamente</a:t>
            </a:r>
            <a:r>
              <a:rPr lang="pt-BR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por meio </a:t>
            </a:r>
            <a:r>
              <a:rPr lang="pt-BR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 apresentação dos seus próprios projetos.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238350" y="1017725"/>
            <a:ext cx="5778000" cy="23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spcBef>
                <a:spcPts val="1200"/>
              </a:spcBef>
              <a:spcAft>
                <a:spcPts val="0"/>
              </a:spcAft>
              <a:buSzPts val="1800"/>
              <a:buFont typeface="Times New Roman"/>
              <a:buChar char="➢"/>
            </a:pP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projeto foi permeado por um grave empecilho, a elevada  taxa de desistência, permeando 70</a:t>
            </a:r>
            <a:r>
              <a:rPr lang="pt-BR">
                <a:solidFill>
                  <a:srgbClr val="222222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%</a:t>
            </a:r>
            <a:r>
              <a:rPr lang="pt-BR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(setenta por cento) dos inscritos no módulo, pois dos 40 (quarenta inscritos), somente 13 (treze) concluíram. As desistências tiveram como principal justificativa: a elevada carga horária alocada nos chamados “sábados letivos”, que tornou inviável o comparecimento de diversos professores.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>
              <a:solidFill>
                <a:srgbClr val="FF0000"/>
              </a:solidFill>
            </a:endParaRPr>
          </a:p>
        </p:txBody>
      </p:sp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Próximas Ações</a:t>
            </a:r>
            <a:endParaRPr/>
          </a:p>
        </p:txBody>
      </p:sp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7275" y="1211875"/>
            <a:ext cx="2695024" cy="2327649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1"/>
          <p:cNvSpPr txBox="1"/>
          <p:nvPr/>
        </p:nvSpPr>
        <p:spPr>
          <a:xfrm>
            <a:off x="2081575" y="4546725"/>
            <a:ext cx="7338000" cy="8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1"/>
          <p:cNvSpPr txBox="1"/>
          <p:nvPr/>
        </p:nvSpPr>
        <p:spPr>
          <a:xfrm>
            <a:off x="268600" y="3539525"/>
            <a:ext cx="8520600" cy="16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➢"/>
            </a:pP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Para tentar sanar essa situação, acreditamos que seria de grande valia propor os cursos de formação continuada com mais opções de horários e turnos, além de também oferecê-los em alguma plataforma online, de modo a poder contemplar professores que não </a:t>
            </a:r>
            <a:r>
              <a:rPr lang="pt-BR" sz="1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têm </a:t>
            </a:r>
            <a:r>
              <a:rPr lang="pt-BR" sz="1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condições de estar presentes pessoalmente.</a:t>
            </a:r>
            <a:endParaRPr sz="1800" dirty="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989</Words>
  <Application>Microsoft Office PowerPoint</Application>
  <PresentationFormat>Apresentação na tela (16:9)</PresentationFormat>
  <Paragraphs>49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Simple Light</vt:lpstr>
      <vt:lpstr>PROJETO DE EXTENSÃO UFSPM -  ENGLISH THROUGH NEW LITERACIES: ENGLISH THROUGH PROJECTS</vt:lpstr>
      <vt:lpstr>Introdução</vt:lpstr>
      <vt:lpstr>Objetivos</vt:lpstr>
      <vt:lpstr>Desenvolvimento</vt:lpstr>
      <vt:lpstr>Desenvolvimento</vt:lpstr>
      <vt:lpstr>Atividades realizadas pelos bolsistas e voluntários</vt:lpstr>
      <vt:lpstr>Resultados</vt:lpstr>
      <vt:lpstr>Conclusão</vt:lpstr>
      <vt:lpstr>Próximas Ações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DE EXTENSÃO UFSPM -  ENGLISH THROUGH NEW LITERACIES: ENGLISH THROUGH PROJECTS</dc:title>
  <dc:creator>Ana Karina</dc:creator>
  <cp:lastModifiedBy>Ana Karina</cp:lastModifiedBy>
  <cp:revision>6</cp:revision>
  <dcterms:modified xsi:type="dcterms:W3CDTF">2019-09-27T14:56:41Z</dcterms:modified>
</cp:coreProperties>
</file>