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0" r:id="rId4"/>
  </p:sldMasterIdLst>
  <p:notesMasterIdLst>
    <p:notesMasterId r:id="rId15"/>
  </p:notesMasterIdLst>
  <p:handoutMasterIdLst>
    <p:handoutMasterId r:id="rId16"/>
  </p:handoutMasterIdLst>
  <p:sldIdLst>
    <p:sldId id="285" r:id="rId5"/>
    <p:sldId id="286" r:id="rId6"/>
    <p:sldId id="288" r:id="rId7"/>
    <p:sldId id="293" r:id="rId8"/>
    <p:sldId id="292" r:id="rId9"/>
    <p:sldId id="289" r:id="rId10"/>
    <p:sldId id="29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36A"/>
    <a:srgbClr val="EB4794"/>
    <a:srgbClr val="69C8C9"/>
    <a:srgbClr val="8C8C8C"/>
    <a:srgbClr val="369896"/>
    <a:srgbClr val="2A7474"/>
    <a:srgbClr val="582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558" autoAdjust="0"/>
  </p:normalViewPr>
  <p:slideViewPr>
    <p:cSldViewPr snapToGrid="0">
      <p:cViewPr varScale="1">
        <p:scale>
          <a:sx n="58" d="100"/>
          <a:sy n="58" d="100"/>
        </p:scale>
        <p:origin x="11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D221-A408-440D-9B13-5C95FAA4003A}" type="datetimeFigureOut">
              <a:rPr lang="pt-BR" smtClean="0"/>
              <a:pPr/>
              <a:t>21/09/2019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05285-621D-4467-836D-642CF5B17F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49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7382A-479E-4192-BAAF-C5040A2CDB58}" type="datetimeFigureOut">
              <a:rPr lang="pt-BR" smtClean="0"/>
              <a:t>21/09/2019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27E38-6667-42A2-9345-E236BD354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58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7E38-6667-42A2-9345-E236BD354CC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8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6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9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32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66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691" y="2335237"/>
            <a:ext cx="6302678" cy="152983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Clique para editar o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991" y="4191000"/>
            <a:ext cx="6315378" cy="4699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Clique para editar legenda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71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4310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EB4794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069"/>
            <a:ext cx="10515600" cy="979200"/>
          </a:xfrm>
        </p:spPr>
        <p:txBody>
          <a:bodyPr>
            <a:normAutofit/>
          </a:bodyPr>
          <a:lstStyle>
            <a:lvl1pPr>
              <a:defRPr sz="5400">
                <a:solidFill>
                  <a:srgbClr val="69C8C9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0" y="2905394"/>
            <a:ext cx="1600200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2505344"/>
            <a:ext cx="790575" cy="16287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49442" y="4134119"/>
            <a:ext cx="10910887" cy="0"/>
          </a:xfrm>
          <a:prstGeom prst="line">
            <a:avLst/>
          </a:prstGeom>
          <a:ln w="28575">
            <a:solidFill>
              <a:srgbClr val="69C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4406900"/>
            <a:ext cx="8356600" cy="876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700">
                <a:solidFill>
                  <a:srgbClr val="EB4794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2704575"/>
            <a:ext cx="835025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69C8C9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67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644"/>
            <a:ext cx="12192000" cy="1514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25"/>
            <a:ext cx="12192000" cy="561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35" y="2806700"/>
            <a:ext cx="295275" cy="321945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815580" y="1842655"/>
            <a:ext cx="4538220" cy="7529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838200" y="1842655"/>
            <a:ext cx="4535078" cy="75290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1015494"/>
          </a:xfrm>
        </p:spPr>
        <p:txBody>
          <a:bodyPr>
            <a:noAutofit/>
          </a:bodyPr>
          <a:lstStyle>
            <a:lvl1pPr algn="ctr">
              <a:defRPr sz="5400">
                <a:solidFill>
                  <a:srgbClr val="69C8C9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838344" y="2815828"/>
            <a:ext cx="4534934" cy="3346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EB4794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EB4794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EB4794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EB4794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EB4794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6815580" y="2813050"/>
            <a:ext cx="4536000" cy="3346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EB4794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EB4794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EB4794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EB4794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EB4794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252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743"/>
            <a:ext cx="9982200" cy="1325563"/>
          </a:xfrm>
        </p:spPr>
        <p:txBody>
          <a:bodyPr>
            <a:normAutofit/>
          </a:bodyPr>
          <a:lstStyle>
            <a:lvl1pPr>
              <a:defRPr sz="5000">
                <a:solidFill>
                  <a:srgbClr val="369896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15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8667750" cy="1152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524250" cy="11525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2525"/>
            <a:ext cx="3524250" cy="5705475"/>
          </a:xfrm>
          <a:prstGeom prst="rect">
            <a:avLst/>
          </a:prstGeom>
          <a:solidFill>
            <a:srgbClr val="EB4794"/>
          </a:solidFill>
          <a:ln>
            <a:solidFill>
              <a:srgbClr val="EB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0836" y="1286271"/>
            <a:ext cx="3297382" cy="479587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33747"/>
            <a:ext cx="3297382" cy="98385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851275" y="1289051"/>
            <a:ext cx="8035925" cy="4793094"/>
          </a:xfrm>
        </p:spPr>
        <p:txBody>
          <a:bodyPr/>
          <a:lstStyle>
            <a:lvl1pPr marL="0" indent="0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8667750" cy="1152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524250" cy="12033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03325"/>
            <a:ext cx="3524250" cy="5705475"/>
          </a:xfrm>
          <a:prstGeom prst="rect">
            <a:avLst/>
          </a:prstGeom>
          <a:solidFill>
            <a:srgbClr val="EB4794"/>
          </a:solidFill>
          <a:ln>
            <a:solidFill>
              <a:srgbClr val="EB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4691" y="1328016"/>
            <a:ext cx="3283526" cy="475528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759200" y="1328016"/>
            <a:ext cx="8128000" cy="4740275"/>
          </a:xfrm>
        </p:spPr>
        <p:txBody>
          <a:bodyPr/>
          <a:lstStyle>
            <a:lvl1pPr marL="0" indent="0" algn="ctr">
              <a:buNone/>
              <a:defRPr sz="3000">
                <a:solidFill>
                  <a:srgbClr val="8C8C8C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7" y="122925"/>
            <a:ext cx="3283527" cy="1029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23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3"/>
            <a:ext cx="104013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45322" y="3111324"/>
            <a:ext cx="6883756" cy="609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05631"/>
            <a:ext cx="12192000" cy="11525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86444" y="2849166"/>
            <a:ext cx="6865143" cy="1152525"/>
          </a:xfrm>
          <a:prstGeom prst="rect">
            <a:avLst/>
          </a:prstGeom>
          <a:solidFill>
            <a:srgbClr val="EB47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 rot="5400000">
            <a:off x="8004718" y="2834055"/>
            <a:ext cx="5961918" cy="8096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9" y="646561"/>
            <a:ext cx="9849071" cy="10833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09330" y="2105879"/>
            <a:ext cx="9849070" cy="4113946"/>
          </a:xfrm>
        </p:spPr>
        <p:txBody>
          <a:bodyPr vert="vert"/>
          <a:lstStyle>
            <a:lvl1pPr marL="0" indent="0">
              <a:buNone/>
              <a:defRPr>
                <a:solidFill>
                  <a:srgbClr val="8C8C8C"/>
                </a:solidFill>
              </a:defRPr>
            </a:lvl1pPr>
            <a:lvl2pPr marL="457200" indent="0">
              <a:buNone/>
              <a:defRPr>
                <a:solidFill>
                  <a:srgbClr val="8C8C8C"/>
                </a:solidFill>
              </a:defRPr>
            </a:lvl2pPr>
            <a:lvl3pPr marL="914400" indent="0">
              <a:buNone/>
              <a:defRPr>
                <a:solidFill>
                  <a:srgbClr val="8C8C8C"/>
                </a:solidFill>
              </a:defRPr>
            </a:lvl3pPr>
            <a:lvl4pPr marL="1371600" indent="0">
              <a:buNone/>
              <a:defRPr>
                <a:solidFill>
                  <a:srgbClr val="8C8C8C"/>
                </a:solidFill>
              </a:defRPr>
            </a:lvl4pPr>
            <a:lvl5pPr marL="1828800" indent="0">
              <a:buNone/>
              <a:defRPr>
                <a:solidFill>
                  <a:srgbClr val="8C8C8C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694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45322" y="3111324"/>
            <a:ext cx="6883756" cy="609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7577137" y="2852737"/>
            <a:ext cx="6858000" cy="11525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6421040" y="2849166"/>
            <a:ext cx="6865143" cy="1152525"/>
          </a:xfrm>
          <a:prstGeom prst="rect">
            <a:avLst/>
          </a:prstGeom>
          <a:solidFill>
            <a:srgbClr val="EB47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 userDrawn="1"/>
        </p:nvSpPr>
        <p:spPr>
          <a:xfrm rot="5400000">
            <a:off x="6758439" y="3186566"/>
            <a:ext cx="6190344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4" y="281948"/>
            <a:ext cx="276225" cy="285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4" y="329573"/>
            <a:ext cx="180975" cy="190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 rot="5400000">
            <a:off x="7063237" y="2944687"/>
            <a:ext cx="5580744" cy="102668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568325" y="667656"/>
            <a:ext cx="8464550" cy="5580744"/>
          </a:xfrm>
        </p:spPr>
        <p:txBody>
          <a:bodyPr vert="vert"/>
          <a:lstStyle>
            <a:lvl1pPr marL="0" indent="0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476" y="676392"/>
            <a:ext cx="1026000" cy="5580000"/>
          </a:xfrm>
        </p:spPr>
        <p:txBody>
          <a:bodyPr vert="ver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73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0" y="2905394"/>
            <a:ext cx="1600200" cy="122872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2505344"/>
            <a:ext cx="790575" cy="1628775"/>
          </a:xfrm>
          <a:prstGeom prst="rect">
            <a:avLst/>
          </a:prstGeom>
        </p:spPr>
      </p:pic>
      <p:cxnSp>
        <p:nvCxnSpPr>
          <p:cNvPr id="9" name="Straight Connector 10"/>
          <p:cNvCxnSpPr/>
          <p:nvPr userDrawn="1"/>
        </p:nvCxnSpPr>
        <p:spPr>
          <a:xfrm>
            <a:off x="449442" y="4134119"/>
            <a:ext cx="10910887" cy="0"/>
          </a:xfrm>
          <a:prstGeom prst="line">
            <a:avLst/>
          </a:prstGeom>
          <a:ln w="28575">
            <a:solidFill>
              <a:srgbClr val="69C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644"/>
            <a:ext cx="12192000" cy="1514475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25"/>
            <a:ext cx="12192000" cy="561975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35" y="2806700"/>
            <a:ext cx="2952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8667750" cy="1152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524250" cy="11525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2525"/>
            <a:ext cx="3524250" cy="5705475"/>
          </a:xfrm>
          <a:prstGeom prst="rect">
            <a:avLst/>
          </a:prstGeom>
          <a:solidFill>
            <a:srgbClr val="EB4794"/>
          </a:solidFill>
          <a:ln>
            <a:solidFill>
              <a:srgbClr val="EB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9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8667750" cy="1152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524250" cy="1203325"/>
          </a:xfrm>
          <a:prstGeom prst="rect">
            <a:avLst/>
          </a:prstGeom>
          <a:solidFill>
            <a:srgbClr val="69C8C9"/>
          </a:solidFill>
          <a:ln>
            <a:solidFill>
              <a:srgbClr val="69C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03325"/>
            <a:ext cx="3524250" cy="5705475"/>
          </a:xfrm>
          <a:prstGeom prst="rect">
            <a:avLst/>
          </a:prstGeom>
          <a:solidFill>
            <a:srgbClr val="EB4794"/>
          </a:solidFill>
          <a:ln>
            <a:solidFill>
              <a:srgbClr val="EB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5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BE781A-D3D6-4E3F-B6F0-94279D1B5CD7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0DC4C8-24A7-4BEE-BF23-4756098A36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8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649" r:id="rId18"/>
    <p:sldLayoutId id="2147483650" r:id="rId19"/>
    <p:sldLayoutId id="2147483651" r:id="rId20"/>
    <p:sldLayoutId id="2147483653" r:id="rId21"/>
    <p:sldLayoutId id="2147483654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2282" y="2091263"/>
            <a:ext cx="9530366" cy="2590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126"/>
            <a:ext cx="12192000" cy="41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9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94993" y="394138"/>
            <a:ext cx="5054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Cronograma das atividades</a:t>
            </a:r>
            <a:endParaRPr lang="pt-BR" sz="4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65859"/>
              </p:ext>
            </p:extLst>
          </p:nvPr>
        </p:nvGraphicFramePr>
        <p:xfrm>
          <a:off x="882869" y="1163579"/>
          <a:ext cx="10830911" cy="5265682"/>
        </p:xfrm>
        <a:graphic>
          <a:graphicData uri="http://schemas.openxmlformats.org/drawingml/2006/table">
            <a:tbl>
              <a:tblPr firstRow="1" firstCol="1" bandRow="1"/>
              <a:tblGrid>
                <a:gridCol w="4034461"/>
                <a:gridCol w="4034461"/>
                <a:gridCol w="1538457"/>
                <a:gridCol w="1223532"/>
              </a:tblGrid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ATIVIDADE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PROFESSOR/ALUNO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Apresentação do projeto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2/7/2019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 dos alunos à UFS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Sueli/Lara/Marcos/Humberto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31/7/2019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Jucileia/João/Jaqueline/Fernanda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Criatividade e propósito de vida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Lara/Gezyel/Beatriz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4/11/2019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Palestra motivacional (convidado</a:t>
                      </a: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/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tarefa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62125" algn="l"/>
                        </a:tabLs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Jucileia/Fernanda/William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5/10/2019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Mapa da empatia e comunicação assertiva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Lara/Gezyel/Beatriz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11/11/2019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da tarefa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Jucileia/Fernanda/ William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17/10/2019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Ambiente e sociedade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Lara/Gezyel/Beatriz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18/11/2019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Participando da seleção para o Programa Menor Aprendiz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Sueli/William/Humberto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24/10/2019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Fui aprovado! Comportamentos dentro da organização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Sueli/William/Humberto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31/10/2019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Encerramento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definir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5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625" y="1381525"/>
            <a:ext cx="10666796" cy="1507067"/>
          </a:xfrm>
        </p:spPr>
        <p:txBody>
          <a:bodyPr>
            <a:noAutofit/>
          </a:bodyPr>
          <a:lstStyle/>
          <a:p>
            <a:r>
              <a:rPr lang="pt-BR" sz="4400" dirty="0"/>
              <a:t>O despertar do jovem aprendiz: ações para os alunos do 9º ano da Escola Municipal Juscelino Kubitschek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15549" y="3853849"/>
            <a:ext cx="6988175" cy="13890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NOVOS PROJETOS - EDITAL PROEX – PIAEX nº 23/2018 - APOIO AOS PROJETOS DE EXTENSÃO A SEREM REALIZADOS NA UFS EM 2019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Coordenadora </a:t>
            </a:r>
            <a:r>
              <a:rPr lang="pt-BR" dirty="0" err="1" smtClean="0">
                <a:solidFill>
                  <a:schemeClr val="tx1"/>
                </a:solidFill>
              </a:rPr>
              <a:t>profa</a:t>
            </a:r>
            <a:r>
              <a:rPr lang="pt-BR" dirty="0" smtClean="0">
                <a:solidFill>
                  <a:schemeClr val="tx1"/>
                </a:solidFill>
              </a:rPr>
              <a:t> Sueli Maria da Silva Pereira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lvo,Dardos,borda,dardo,jogos,ce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5455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66" y="-540780"/>
            <a:ext cx="7223589" cy="1752599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Objetivo geral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4435" y="2233343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Colaborar </a:t>
            </a:r>
            <a:r>
              <a:rPr lang="pt-BR" sz="2400" dirty="0"/>
              <a:t>para o desenvolver de requisitos necessários para a </a:t>
            </a:r>
            <a:r>
              <a:rPr lang="pt-BR" sz="2400" dirty="0" smtClean="0"/>
              <a:t>participação dos alunos do 9° ano  da Escola Juscelino Kubitschek para participarem </a:t>
            </a:r>
            <a:r>
              <a:rPr lang="pt-BR" sz="2400" dirty="0"/>
              <a:t>dos </a:t>
            </a:r>
            <a:r>
              <a:rPr lang="pt-BR" sz="2400" dirty="0" smtClean="0"/>
              <a:t>programas Jovem Aprendiz</a:t>
            </a:r>
            <a:endParaRPr 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69683" y="3064340"/>
            <a:ext cx="10018713" cy="7961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4434" y="3811012"/>
            <a:ext cx="11451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Torna-se cada vez mais necessário que a universidade e a sociedade atuem de maneira mais efetiva na orientação e apoio aos adolescentes durante esta etapa tão importante para seu futuro. A universidade, como ambiente de ensino, exerce um papel fundamental na formação de novos profissionais e na renovação da força produtiva da sociedade (VERHINE, 2015; FIGUEREDO E SALLES, 2017). A UFS no cumprimento do seu papel de extensão universitária, por meio dos departamentos envolvidos, traz sua contribuição para o desenvolvimento pessoal e iniciação profissional para a comunidade discente da Escola Municipal Juscelino Kubitschek.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407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1277008"/>
            <a:ext cx="11140167" cy="524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772511" y="268013"/>
            <a:ext cx="108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Visita à Escola Juscelino Kubitschek para apresentação do projeto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2492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8" y="1103586"/>
            <a:ext cx="5491655" cy="5360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8" y="977462"/>
            <a:ext cx="5143500" cy="5623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058511" y="0"/>
            <a:ext cx="6644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Apresentação do projeto para os alunos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47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67875" y="434677"/>
            <a:ext cx="8028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/>
              <a:t> Visita dos alunos no Departamento de Zootecnia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1627047"/>
            <a:ext cx="3168244" cy="47674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97" y="1448865"/>
            <a:ext cx="5334000" cy="51237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38" y="1853640"/>
            <a:ext cx="2854183" cy="47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514021"/>
            <a:ext cx="5754414" cy="592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06" y="204952"/>
            <a:ext cx="3332559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259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8452" y="331076"/>
            <a:ext cx="7662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/>
              <a:t>Visita dos alunos </a:t>
            </a:r>
            <a:r>
              <a:rPr lang="pt-BR" sz="4000" dirty="0" smtClean="0"/>
              <a:t>ao </a:t>
            </a:r>
            <a:r>
              <a:rPr lang="pt-BR" sz="4000" dirty="0"/>
              <a:t>Departamento de </a:t>
            </a:r>
            <a:r>
              <a:rPr lang="pt-BR" sz="4000" dirty="0" smtClean="0"/>
              <a:t>Química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78" y="1462954"/>
            <a:ext cx="7035752" cy="4949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331076"/>
            <a:ext cx="3452650" cy="6330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88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4901" y="203262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Visita ao Departamento de Computação 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0" y="1107091"/>
            <a:ext cx="10091057" cy="4503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587407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DDEBE-1E99-4176-8B81-C50F15C9E7DF}">
  <ds:schemaRefs>
    <ds:schemaRef ds:uri="http://www.w3.org/XML/1998/namespace"/>
    <ds:schemaRef ds:uri="http://purl.org/dc/elements/1.1/"/>
    <ds:schemaRef ds:uri="http://schemas.microsoft.com/office/2006/metadata/properties"/>
    <ds:schemaRef ds:uri="904e2ea1-c14c-483b-89ef-f6b2df6ba23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40e8ec9-c0d5-46bf-ada4-d85cb00858d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77A417-55ED-4650-88F1-BBBCFC8CC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1BD51-F609-45F3-BDAD-16E9707D5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304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Fatia</vt:lpstr>
      <vt:lpstr>Apresentação do PowerPoint</vt:lpstr>
      <vt:lpstr>O despertar do jovem aprendiz: ações para os alunos do 9º ano da Escola Municipal Juscelino Kubitschek</vt:lpstr>
      <vt:lpstr>Objetivo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2019-01-20T22:29:28Z</dcterms:created>
  <dcterms:modified xsi:type="dcterms:W3CDTF">2019-09-22T01:25:38Z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