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4" r:id="rId3"/>
    <p:sldId id="258" r:id="rId4"/>
    <p:sldId id="260" r:id="rId5"/>
    <p:sldId id="261" r:id="rId6"/>
    <p:sldId id="262" r:id="rId7"/>
    <p:sldId id="263" r:id="rId8"/>
    <p:sldId id="265" r:id="rId9"/>
    <p:sldId id="266"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9B83BCF4-A942-469D-A568-0E2DD300B877}" type="datetimeFigureOut">
              <a:rPr lang="pt-BR" smtClean="0"/>
              <a:t>15/10/2019</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7" name="Conector reto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ço Reservado para Número de Slid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95DB1F-FA3F-446A-9B25-6B12BEDEF63E}" type="slidenum">
              <a:rPr lang="pt-BR" smtClean="0"/>
              <a:t>‹nº›</a:t>
            </a:fld>
            <a:endParaRPr lang="pt-BR"/>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B83BCF4-A942-469D-A568-0E2DD300B877}" type="datetimeFigureOut">
              <a:rPr lang="pt-BR" smtClean="0"/>
              <a:t>15/10/2019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95DB1F-FA3F-446A-9B25-6B12BEDEF63E}"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ctor reto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6915912" y="3009901"/>
            <a:ext cx="457200" cy="441325"/>
          </a:xfrm>
        </p:spPr>
        <p:txBody>
          <a:bodyPr/>
          <a:lstStyle/>
          <a:p>
            <a:fld id="{E395DB1F-FA3F-446A-9B25-6B12BEDEF63E}" type="slidenum">
              <a:rPr lang="pt-BR" smtClean="0"/>
              <a:t>‹nº›</a:t>
            </a:fld>
            <a:endParaRPr lang="pt-BR"/>
          </a:p>
        </p:txBody>
      </p:sp>
      <p:sp>
        <p:nvSpPr>
          <p:cNvPr id="3" name="Espaço Reservado para Texto Vertical 2"/>
          <p:cNvSpPr>
            <a:spLocks noGrp="1"/>
          </p:cNvSpPr>
          <p:nvPr>
            <p:ph type="body" orient="vert" idx="1"/>
          </p:nvPr>
        </p:nvSpPr>
        <p:spPr>
          <a:xfrm>
            <a:off x="304800" y="304800"/>
            <a:ext cx="6553200" cy="5821366"/>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B83BCF4-A942-469D-A568-0E2DD300B877}" type="datetimeFigureOut">
              <a:rPr lang="pt-BR" smtClean="0"/>
              <a:t>15/10/2019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2" name="Título Vertical 1"/>
          <p:cNvSpPr>
            <a:spLocks noGrp="1"/>
          </p:cNvSpPr>
          <p:nvPr>
            <p:ph type="title" orient="vert"/>
          </p:nvPr>
        </p:nvSpPr>
        <p:spPr>
          <a:xfrm>
            <a:off x="7391400" y="304801"/>
            <a:ext cx="1447800" cy="5851525"/>
          </a:xfrm>
        </p:spPr>
        <p:txBody>
          <a:bodyPr vert="eaVert"/>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pt-BR" smtClean="0"/>
              <a:t>Clique para editar o título mestre</a:t>
            </a:r>
            <a:endParaRPr kumimoji="0" lang="en-US"/>
          </a:p>
        </p:txBody>
      </p:sp>
      <p:sp>
        <p:nvSpPr>
          <p:cNvPr id="4" name="Espaço Reservado para Data 3"/>
          <p:cNvSpPr>
            <a:spLocks noGrp="1"/>
          </p:cNvSpPr>
          <p:nvPr>
            <p:ph type="dt" sz="half" idx="10"/>
          </p:nvPr>
        </p:nvSpPr>
        <p:spPr/>
        <p:txBody>
          <a:bodyPr/>
          <a:lstStyle/>
          <a:p>
            <a:fld id="{9B83BCF4-A942-469D-A568-0E2DD300B877}" type="datetimeFigureOut">
              <a:rPr lang="pt-BR" smtClean="0"/>
              <a:t>15/10/2019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4361688" y="1026372"/>
            <a:ext cx="457200" cy="441325"/>
          </a:xfrm>
        </p:spPr>
        <p:txBody>
          <a:bodyPr/>
          <a:lstStyle/>
          <a:p>
            <a:fld id="{E395DB1F-FA3F-446A-9B25-6B12BEDEF63E}" type="slidenum">
              <a:rPr lang="pt-BR" smtClean="0"/>
              <a:t>‹nº›</a:t>
            </a:fld>
            <a:endParaRPr lang="pt-BR"/>
          </a:p>
        </p:txBody>
      </p:sp>
      <p:sp>
        <p:nvSpPr>
          <p:cNvPr id="8" name="Espaço Reservado para Conteúdo 7"/>
          <p:cNvSpPr>
            <a:spLocks noGrp="1"/>
          </p:cNvSpPr>
          <p:nvPr>
            <p:ph sz="quarter" idx="1"/>
          </p:nvPr>
        </p:nvSpPr>
        <p:spPr>
          <a:xfrm>
            <a:off x="301752" y="1527048"/>
            <a:ext cx="850392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13" name="Retâ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â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Rodapé 4"/>
          <p:cNvSpPr>
            <a:spLocks noGrp="1"/>
          </p:cNvSpPr>
          <p:nvPr>
            <p:ph type="ftr" sz="quarter" idx="11"/>
          </p:nvPr>
        </p:nvSpPr>
        <p:spPr/>
        <p:txBody>
          <a:bodyPr/>
          <a:lstStyle/>
          <a:p>
            <a:endParaRPr lang="pt-BR"/>
          </a:p>
        </p:txBody>
      </p:sp>
      <p:sp>
        <p:nvSpPr>
          <p:cNvPr id="4" name="Espaço Reservado para Data 3"/>
          <p:cNvSpPr>
            <a:spLocks noGrp="1"/>
          </p:cNvSpPr>
          <p:nvPr>
            <p:ph type="dt" sz="half" idx="10"/>
          </p:nvPr>
        </p:nvSpPr>
        <p:spPr/>
        <p:txBody>
          <a:bodyPr/>
          <a:lstStyle/>
          <a:p>
            <a:fld id="{9B83BCF4-A942-469D-A568-0E2DD300B877}" type="datetimeFigureOut">
              <a:rPr lang="pt-BR" smtClean="0"/>
              <a:t>15/10/2019</a:t>
            </a:fld>
            <a:endParaRPr lang="pt-BR"/>
          </a:p>
        </p:txBody>
      </p:sp>
      <p:sp>
        <p:nvSpPr>
          <p:cNvPr id="8" name="Conector reto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95DB1F-FA3F-446A-9B25-6B12BEDEF63E}" type="slidenum">
              <a:rPr lang="pt-BR" smtClean="0"/>
              <a:t>‹nº›</a:t>
            </a:fld>
            <a:endParaRPr lang="pt-BR"/>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a:xfrm>
            <a:off x="5791200" y="6409944"/>
            <a:ext cx="3044952" cy="365760"/>
          </a:xfrm>
        </p:spPr>
        <p:txBody>
          <a:bodyPr/>
          <a:lstStyle/>
          <a:p>
            <a:fld id="{9B83BCF4-A942-469D-A568-0E2DD300B877}" type="datetimeFigureOut">
              <a:rPr lang="pt-BR" smtClean="0"/>
              <a:t>15/10/2019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95DB1F-FA3F-446A-9B25-6B12BEDEF63E}" type="slidenum">
              <a:rPr lang="pt-BR" smtClean="0"/>
              <a:t>‹nº›</a:t>
            </a:fld>
            <a:endParaRPr lang="pt-BR"/>
          </a:p>
        </p:txBody>
      </p:sp>
      <p:sp>
        <p:nvSpPr>
          <p:cNvPr id="8" name="Conector reto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ço Reservado para Conteúdo 9"/>
          <p:cNvSpPr>
            <a:spLocks noGrp="1"/>
          </p:cNvSpPr>
          <p:nvPr>
            <p:ph sz="half" idx="1"/>
          </p:nvPr>
        </p:nvSpPr>
        <p:spPr>
          <a:xfrm>
            <a:off x="301752" y="1371600"/>
            <a:ext cx="4038600" cy="4681728"/>
          </a:xfrm>
        </p:spPr>
        <p:txBody>
          <a:bodyPr/>
          <a:lstStyle>
            <a:lvl1pPr>
              <a:defRPr sz="2500"/>
            </a:lvl1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Conteúdo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7" name="Espaço Reservado para Data 6"/>
          <p:cNvSpPr>
            <a:spLocks noGrp="1"/>
          </p:cNvSpPr>
          <p:nvPr>
            <p:ph type="dt" sz="half" idx="10"/>
          </p:nvPr>
        </p:nvSpPr>
        <p:spPr/>
        <p:txBody>
          <a:bodyPr/>
          <a:lstStyle/>
          <a:p>
            <a:fld id="{9B83BCF4-A942-469D-A568-0E2DD300B877}" type="datetimeFigureOut">
              <a:rPr lang="pt-BR" smtClean="0"/>
              <a:t>15/10/2019</a:t>
            </a:fld>
            <a:endParaRPr lang="pt-BR"/>
          </a:p>
        </p:txBody>
      </p:sp>
      <p:sp>
        <p:nvSpPr>
          <p:cNvPr id="8" name="Espaço Reservado para Rodapé 7"/>
          <p:cNvSpPr>
            <a:spLocks noGrp="1"/>
          </p:cNvSpPr>
          <p:nvPr>
            <p:ph type="ftr" sz="quarter" idx="11"/>
          </p:nvPr>
        </p:nvSpPr>
        <p:spPr>
          <a:xfrm>
            <a:off x="304800" y="6409944"/>
            <a:ext cx="3581400" cy="365760"/>
          </a:xfrm>
        </p:spPr>
        <p:txBody>
          <a:bodyPr/>
          <a:lstStyle/>
          <a:p>
            <a:endParaRPr lang="pt-BR"/>
          </a:p>
        </p:txBody>
      </p:sp>
      <p:sp>
        <p:nvSpPr>
          <p:cNvPr id="15" name="Conector reto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ço Reservado para Conteúdo 23"/>
          <p:cNvSpPr>
            <a:spLocks noGrp="1"/>
          </p:cNvSpPr>
          <p:nvPr>
            <p:ph sz="quarter" idx="2"/>
          </p:nvPr>
        </p:nvSpPr>
        <p:spPr>
          <a:xfrm>
            <a:off x="301752" y="2471383"/>
            <a:ext cx="4041648" cy="3818404"/>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Conteúdo 25"/>
          <p:cNvSpPr>
            <a:spLocks noGrp="1"/>
          </p:cNvSpPr>
          <p:nvPr>
            <p:ph sz="quarter" idx="4"/>
          </p:nvPr>
        </p:nvSpPr>
        <p:spPr>
          <a:xfrm>
            <a:off x="4800600" y="2471383"/>
            <a:ext cx="4038600" cy="382219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ço Reservado para Número de Slide 8"/>
          <p:cNvSpPr>
            <a:spLocks noGrp="1"/>
          </p:cNvSpPr>
          <p:nvPr>
            <p:ph type="sldNum" sz="quarter" idx="12"/>
          </p:nvPr>
        </p:nvSpPr>
        <p:spPr>
          <a:xfrm>
            <a:off x="4343400" y="1042416"/>
            <a:ext cx="457200" cy="441325"/>
          </a:xfrm>
        </p:spPr>
        <p:txBody>
          <a:bodyPr/>
          <a:lstStyle>
            <a:lvl1pPr algn="ctr">
              <a:defRPr/>
            </a:lvl1pPr>
          </a:lstStyle>
          <a:p>
            <a:fld id="{E395DB1F-FA3F-446A-9B25-6B12BEDEF63E}" type="slidenum">
              <a:rPr lang="pt-BR" smtClean="0"/>
              <a:t>‹nº›</a:t>
            </a:fld>
            <a:endParaRPr lang="pt-BR"/>
          </a:p>
        </p:txBody>
      </p:sp>
      <p:sp>
        <p:nvSpPr>
          <p:cNvPr id="23" name="Título 22"/>
          <p:cNvSpPr>
            <a:spLocks noGrp="1"/>
          </p:cNvSpPr>
          <p:nvPr>
            <p:ph type="title"/>
          </p:nvPr>
        </p:nvSpPr>
        <p:spPr/>
        <p:txBody>
          <a:bodyPr rtlCol="0" anchor="b" anchorCtr="0"/>
          <a:lstStyle/>
          <a:p>
            <a:r>
              <a:rPr kumimoji="0" lang="pt-BR" smtClean="0"/>
              <a:t>Clique para editar 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9B83BCF4-A942-469D-A568-0E2DD300B877}" type="datetimeFigureOut">
              <a:rPr lang="pt-BR" smtClean="0"/>
              <a:t>15/10/2019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a:xfrm>
            <a:off x="4343400" y="1036020"/>
            <a:ext cx="457200" cy="441325"/>
          </a:xfrm>
        </p:spPr>
        <p:txBody>
          <a:bodyPr/>
          <a:lstStyle/>
          <a:p>
            <a:fld id="{E395DB1F-FA3F-446A-9B25-6B12BEDEF63E}"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â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â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ço Reservado para Data 1"/>
          <p:cNvSpPr>
            <a:spLocks noGrp="1"/>
          </p:cNvSpPr>
          <p:nvPr>
            <p:ph type="dt" sz="half" idx="10"/>
          </p:nvPr>
        </p:nvSpPr>
        <p:spPr/>
        <p:txBody>
          <a:bodyPr/>
          <a:lstStyle/>
          <a:p>
            <a:fld id="{9B83BCF4-A942-469D-A568-0E2DD300B877}" type="datetimeFigureOut">
              <a:rPr lang="pt-BR" smtClean="0"/>
              <a:t>15/10/2019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395DB1F-FA3F-446A-9B25-6B12BEDEF63E}"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9" name="Retâ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Retâ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ctor reto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ço Reservado para Conteúdo 19"/>
          <p:cNvSpPr>
            <a:spLocks noGrp="1"/>
          </p:cNvSpPr>
          <p:nvPr>
            <p:ph sz="quarter" idx="1"/>
          </p:nvPr>
        </p:nvSpPr>
        <p:spPr>
          <a:xfrm>
            <a:off x="3124200" y="685800"/>
            <a:ext cx="5638800" cy="5410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395DB1F-FA3F-446A-9B25-6B12BEDEF63E}" type="slidenum">
              <a:rPr lang="pt-BR" smtClean="0"/>
              <a:t>‹nº›</a:t>
            </a:fld>
            <a:endParaRPr lang="pt-BR"/>
          </a:p>
        </p:txBody>
      </p:sp>
      <p:sp>
        <p:nvSpPr>
          <p:cNvPr id="21" name="Retâ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p:txBody>
          <a:bodyPr/>
          <a:lstStyle/>
          <a:p>
            <a:fld id="{9B83BCF4-A942-469D-A568-0E2DD300B877}" type="datetimeFigureOut">
              <a:rPr lang="pt-BR" smtClean="0"/>
              <a:t>15/10/2019</a:t>
            </a:fld>
            <a:endParaRPr lang="pt-BR"/>
          </a:p>
        </p:txBody>
      </p:sp>
      <p:sp>
        <p:nvSpPr>
          <p:cNvPr id="6" name="Espaço Reservado para Rodapé 5"/>
          <p:cNvSpPr>
            <a:spLocks noGrp="1"/>
          </p:cNvSpPr>
          <p:nvPr>
            <p:ph type="ftr" sz="quarter" idx="11"/>
          </p:nvPr>
        </p:nvSpPr>
        <p:spPr>
          <a:xfrm>
            <a:off x="301752" y="6410848"/>
            <a:ext cx="3383280" cy="365760"/>
          </a:xfrm>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1" name="Conector reto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â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â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p>
            <a:fld id="{E395DB1F-FA3F-446A-9B25-6B12BEDEF63E}" type="slidenum">
              <a:rPr lang="pt-BR" smtClean="0"/>
              <a:t>‹nº›</a:t>
            </a:fld>
            <a:endParaRPr lang="pt-B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3000375" y="609600"/>
            <a:ext cx="5867400" cy="4267200"/>
          </a:xfrm>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22" name="Retâ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a:xfrm>
            <a:off x="5788152" y="6404984"/>
            <a:ext cx="3044952" cy="365760"/>
          </a:xfrm>
        </p:spPr>
        <p:txBody>
          <a:bodyPr/>
          <a:lstStyle/>
          <a:p>
            <a:fld id="{9B83BCF4-A942-469D-A568-0E2DD300B877}" type="datetimeFigureOut">
              <a:rPr lang="pt-BR" smtClean="0"/>
              <a:t>15/10/2019</a:t>
            </a:fld>
            <a:endParaRPr lang="pt-BR"/>
          </a:p>
        </p:txBody>
      </p:sp>
      <p:sp>
        <p:nvSpPr>
          <p:cNvPr id="6" name="Espaço Reservado para Rodapé 5"/>
          <p:cNvSpPr>
            <a:spLocks noGrp="1"/>
          </p:cNvSpPr>
          <p:nvPr>
            <p:ph type="ftr" sz="quarter" idx="11"/>
          </p:nvPr>
        </p:nvSpPr>
        <p:spPr>
          <a:xfrm>
            <a:off x="301752" y="6410848"/>
            <a:ext cx="3584448" cy="365760"/>
          </a:xfrm>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ço Reservado para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B83BCF4-A942-469D-A568-0E2DD300B877}" type="datetimeFigureOut">
              <a:rPr lang="pt-BR" smtClean="0"/>
              <a:t>15/10/2019</a:t>
            </a:fld>
            <a:endParaRPr lang="pt-BR"/>
          </a:p>
        </p:txBody>
      </p:sp>
      <p:sp>
        <p:nvSpPr>
          <p:cNvPr id="3" name="Espaço Reservado para Rodap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BR"/>
          </a:p>
        </p:txBody>
      </p:sp>
      <p:sp>
        <p:nvSpPr>
          <p:cNvPr id="8" name="Retâ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ctor reto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395DB1F-FA3F-446A-9B25-6B12BEDEF63E}" type="slidenum">
              <a:rPr lang="pt-BR" smtClean="0"/>
              <a:t>‹nº›</a:t>
            </a:fld>
            <a:endParaRPr lang="pt-BR"/>
          </a:p>
        </p:txBody>
      </p:sp>
      <p:sp>
        <p:nvSpPr>
          <p:cNvPr id="22" name="Espaço Reservado para Título 21"/>
          <p:cNvSpPr>
            <a:spLocks noGrp="1"/>
          </p:cNvSpPr>
          <p:nvPr>
            <p:ph type="title"/>
          </p:nvPr>
        </p:nvSpPr>
        <p:spPr>
          <a:xfrm>
            <a:off x="301752" y="228600"/>
            <a:ext cx="8534400" cy="758952"/>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90570" y="2525032"/>
            <a:ext cx="7549782" cy="3856296"/>
          </a:xfrm>
        </p:spPr>
        <p:txBody>
          <a:bodyPr>
            <a:normAutofit fontScale="92500" lnSpcReduction="20000"/>
          </a:bodyPr>
          <a:lstStyle/>
          <a:p>
            <a:pPr algn="just"/>
            <a:endParaRPr lang="pt-BR" dirty="0" smtClean="0"/>
          </a:p>
          <a:p>
            <a:pPr algn="l"/>
            <a:r>
              <a:rPr lang="pt-BR" dirty="0" smtClean="0">
                <a:solidFill>
                  <a:schemeClr val="tx1"/>
                </a:solidFill>
                <a:latin typeface="Times New Roman" pitchFamily="18" charset="0"/>
                <a:cs typeface="Times New Roman" pitchFamily="18" charset="0"/>
              </a:rPr>
              <a:t>Projeto:</a:t>
            </a:r>
            <a:r>
              <a:rPr lang="pt-BR" b="0" dirty="0" smtClean="0">
                <a:solidFill>
                  <a:schemeClr val="tx1"/>
                </a:solidFill>
                <a:latin typeface="Times New Roman" pitchFamily="18" charset="0"/>
                <a:cs typeface="Times New Roman" pitchFamily="18" charset="0"/>
              </a:rPr>
              <a:t> a física do cotidiano</a:t>
            </a:r>
          </a:p>
          <a:p>
            <a:pPr algn="l"/>
            <a:endParaRPr lang="pt-BR" b="0" dirty="0" smtClean="0">
              <a:solidFill>
                <a:schemeClr val="tx1"/>
              </a:solidFill>
              <a:latin typeface="Times New Roman" pitchFamily="18" charset="0"/>
              <a:cs typeface="Times New Roman" pitchFamily="18" charset="0"/>
            </a:endParaRPr>
          </a:p>
          <a:p>
            <a:pPr algn="l"/>
            <a:r>
              <a:rPr lang="pt-BR" dirty="0" smtClean="0">
                <a:solidFill>
                  <a:schemeClr val="tx1"/>
                </a:solidFill>
                <a:latin typeface="Times New Roman" pitchFamily="18" charset="0"/>
                <a:cs typeface="Times New Roman" pitchFamily="18" charset="0"/>
              </a:rPr>
              <a:t>Coordenador:</a:t>
            </a:r>
            <a:r>
              <a:rPr lang="pt-BR" b="0" dirty="0" smtClean="0">
                <a:solidFill>
                  <a:schemeClr val="tx1"/>
                </a:solidFill>
                <a:latin typeface="Times New Roman" pitchFamily="18" charset="0"/>
                <a:cs typeface="Times New Roman" pitchFamily="18" charset="0"/>
              </a:rPr>
              <a:t> prof. Dr. Cristiano teles de Menezes</a:t>
            </a:r>
          </a:p>
          <a:p>
            <a:pPr algn="l"/>
            <a:endParaRPr lang="pt-BR" b="0" dirty="0" smtClean="0">
              <a:solidFill>
                <a:schemeClr val="tx1"/>
              </a:solidFill>
              <a:latin typeface="Times New Roman" pitchFamily="18" charset="0"/>
              <a:cs typeface="Times New Roman" pitchFamily="18" charset="0"/>
            </a:endParaRPr>
          </a:p>
          <a:p>
            <a:pPr algn="l"/>
            <a:r>
              <a:rPr lang="pt-BR" dirty="0" smtClean="0">
                <a:solidFill>
                  <a:schemeClr val="tx1"/>
                </a:solidFill>
                <a:latin typeface="Times New Roman" pitchFamily="18" charset="0"/>
                <a:cs typeface="Times New Roman" pitchFamily="18" charset="0"/>
              </a:rPr>
              <a:t>Bolsista piax: </a:t>
            </a:r>
            <a:r>
              <a:rPr lang="pt-BR" b="0" dirty="0" smtClean="0">
                <a:solidFill>
                  <a:schemeClr val="tx1"/>
                </a:solidFill>
                <a:latin typeface="Times New Roman" pitchFamily="18" charset="0"/>
                <a:cs typeface="Times New Roman" pitchFamily="18" charset="0"/>
              </a:rPr>
              <a:t>Luiz Felipe dos s. cunha</a:t>
            </a:r>
          </a:p>
          <a:p>
            <a:pPr algn="l"/>
            <a:endParaRPr lang="pt-BR" b="0" dirty="0" smtClean="0">
              <a:solidFill>
                <a:schemeClr val="tx1"/>
              </a:solidFill>
              <a:latin typeface="Times New Roman" pitchFamily="18" charset="0"/>
              <a:cs typeface="Times New Roman" pitchFamily="18" charset="0"/>
            </a:endParaRPr>
          </a:p>
          <a:p>
            <a:pPr algn="l">
              <a:lnSpc>
                <a:spcPct val="160000"/>
              </a:lnSpc>
            </a:pPr>
            <a:r>
              <a:rPr lang="pt-BR" dirty="0" smtClean="0">
                <a:solidFill>
                  <a:schemeClr val="tx1"/>
                </a:solidFill>
                <a:latin typeface="Times New Roman" pitchFamily="18" charset="0"/>
                <a:cs typeface="Times New Roman" pitchFamily="18" charset="0"/>
              </a:rPr>
              <a:t>Alunos adjuntos: </a:t>
            </a:r>
            <a:r>
              <a:rPr lang="pt-BR" b="0" dirty="0" smtClean="0">
                <a:solidFill>
                  <a:schemeClr val="tx1"/>
                </a:solidFill>
                <a:latin typeface="Times New Roman" pitchFamily="18" charset="0"/>
                <a:cs typeface="Times New Roman" pitchFamily="18" charset="0"/>
              </a:rPr>
              <a:t>Flavio, francielle, Felipe, João, Leandro, Renata, Vinicius, wescly e Samuel.</a:t>
            </a:r>
          </a:p>
          <a:p>
            <a:pPr algn="l"/>
            <a:endParaRPr lang="pt-BR" b="0" dirty="0" smtClean="0">
              <a:solidFill>
                <a:schemeClr val="tx1"/>
              </a:solidFill>
              <a:latin typeface="Times New Roman" pitchFamily="18" charset="0"/>
              <a:cs typeface="Times New Roman" pitchFamily="18" charset="0"/>
            </a:endParaRPr>
          </a:p>
          <a:p>
            <a:pPr algn="l">
              <a:lnSpc>
                <a:spcPct val="160000"/>
              </a:lnSpc>
            </a:pPr>
            <a:r>
              <a:rPr lang="pt-BR" dirty="0" smtClean="0">
                <a:solidFill>
                  <a:schemeClr val="tx1"/>
                </a:solidFill>
                <a:latin typeface="Times New Roman" pitchFamily="18" charset="0"/>
                <a:cs typeface="Times New Roman" pitchFamily="18" charset="0"/>
              </a:rPr>
              <a:t>Coordenadores adjuntos:</a:t>
            </a:r>
            <a:r>
              <a:rPr lang="pt-BR" b="0" dirty="0" smtClean="0">
                <a:solidFill>
                  <a:schemeClr val="tx1"/>
                </a:solidFill>
                <a:latin typeface="Times New Roman" pitchFamily="18" charset="0"/>
                <a:cs typeface="Times New Roman" pitchFamily="18" charset="0"/>
              </a:rPr>
              <a:t> Prof. Dr. Juliana </a:t>
            </a:r>
            <a:r>
              <a:rPr lang="pt-BR" b="0" dirty="0">
                <a:solidFill>
                  <a:schemeClr val="tx1"/>
                </a:solidFill>
              </a:rPr>
              <a:t>ABRAAO DE ALMEIDA </a:t>
            </a:r>
            <a:r>
              <a:rPr lang="pt-BR" b="0" dirty="0" smtClean="0">
                <a:solidFill>
                  <a:schemeClr val="tx1"/>
                </a:solidFill>
              </a:rPr>
              <a:t>MENESES e Prof. Dr.</a:t>
            </a:r>
            <a:r>
              <a:rPr lang="pt-BR" b="0" dirty="0">
                <a:solidFill>
                  <a:schemeClr val="tx1"/>
                </a:solidFill>
              </a:rPr>
              <a:t> JOSE GERIVALDO DOS SANTOS DUQUE</a:t>
            </a:r>
            <a:endParaRPr lang="pt-BR" b="0" dirty="0">
              <a:solidFill>
                <a:schemeClr val="tx1"/>
              </a:solidFill>
            </a:endParaRPr>
          </a:p>
        </p:txBody>
      </p:sp>
      <p:sp>
        <p:nvSpPr>
          <p:cNvPr id="2" name="Título 1"/>
          <p:cNvSpPr>
            <a:spLocks noGrp="1"/>
          </p:cNvSpPr>
          <p:nvPr>
            <p:ph type="ctrTitle"/>
          </p:nvPr>
        </p:nvSpPr>
        <p:spPr>
          <a:xfrm>
            <a:off x="179512" y="-171400"/>
            <a:ext cx="8784976" cy="2376264"/>
          </a:xfrm>
        </p:spPr>
        <p:txBody>
          <a:bodyPr>
            <a:normAutofit fontScale="90000"/>
          </a:bodyPr>
          <a:lstStyle/>
          <a:p>
            <a:r>
              <a:rPr lang="pt-BR" sz="4000" dirty="0" smtClean="0"/>
              <a:t>UNIVERSIDADE FEDERAL DE SERGIPE</a:t>
            </a:r>
            <a:br>
              <a:rPr lang="pt-BR" sz="4000" dirty="0" smtClean="0"/>
            </a:br>
            <a:r>
              <a:rPr lang="pt-BR" sz="3600" dirty="0" smtClean="0"/>
              <a:t>Campus Prof. Alberto Carvalho</a:t>
            </a:r>
            <a:br>
              <a:rPr lang="pt-BR" sz="3600" dirty="0" smtClean="0"/>
            </a:br>
            <a:r>
              <a:rPr lang="pt-BR" sz="3600" dirty="0" smtClean="0"/>
              <a:t>Departamento de Física</a:t>
            </a:r>
            <a:br>
              <a:rPr lang="pt-BR" sz="3600" dirty="0" smtClean="0"/>
            </a:br>
            <a:r>
              <a:rPr lang="pt-BR" sz="3100" dirty="0" smtClean="0"/>
              <a:t>Programa de iniciação a extensão</a:t>
            </a:r>
            <a:endParaRPr lang="pt-BR" sz="3100"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9011" y="2546379"/>
            <a:ext cx="1548771" cy="2717706"/>
          </a:xfrm>
          <a:prstGeom prst="rect">
            <a:avLst/>
          </a:prstGeom>
        </p:spPr>
      </p:pic>
    </p:spTree>
    <p:extLst>
      <p:ext uri="{BB962C8B-B14F-4D97-AF65-F5344CB8AC3E}">
        <p14:creationId xmlns:p14="http://schemas.microsoft.com/office/powerpoint/2010/main" val="435074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smtClean="0"/>
              <a:t>Resumo</a:t>
            </a:r>
            <a:endParaRPr lang="pt-BR" dirty="0"/>
          </a:p>
        </p:txBody>
      </p:sp>
      <p:sp>
        <p:nvSpPr>
          <p:cNvPr id="3" name="Espaço Reservado para Conteúdo 2"/>
          <p:cNvSpPr>
            <a:spLocks noGrp="1"/>
          </p:cNvSpPr>
          <p:nvPr>
            <p:ph sz="quarter" idx="1"/>
          </p:nvPr>
        </p:nvSpPr>
        <p:spPr/>
        <p:txBody>
          <a:bodyPr>
            <a:noAutofit/>
          </a:bodyPr>
          <a:lstStyle/>
          <a:p>
            <a:pPr algn="just"/>
            <a:r>
              <a:rPr lang="pt-BR" sz="2300" dirty="0">
                <a:latin typeface="Times New Roman" pitchFamily="18" charset="0"/>
                <a:cs typeface="Times New Roman" pitchFamily="18" charset="0"/>
              </a:rPr>
              <a:t>Este projeto tem como objetivo a divulgação científica através de um conjunto de experimentos de física construídos pelos próprios alunos do curso de licenciatura em Física, campus Prof. Alberto Carvalho. Esses experimentos serão apresentados de forma lúdica aos estudantes e professores da educação básica na cidade de Itabaiana e cidades circunvizinhas. Os experimentos a serem apresentados abordaram temas do dia a dia dos alunos abrangendo os temas da físicas: mecânica, termodinâmica, óptica, eletricidade e magnetismo. Acima de tudo, esse projeto pretende desmistificar os conceitos físicos aprendidos nos ensinos médios e fundamental mostrando para os alunos que é possível aprender física de uma maneira clara e divertida, além de relacionar esses conceitos ao dia a dia de cada aluno.</a:t>
            </a:r>
          </a:p>
        </p:txBody>
      </p:sp>
    </p:spTree>
    <p:extLst>
      <p:ext uri="{BB962C8B-B14F-4D97-AF65-F5344CB8AC3E}">
        <p14:creationId xmlns:p14="http://schemas.microsoft.com/office/powerpoint/2010/main" val="405372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smtClean="0"/>
              <a:t>Metodologia</a:t>
            </a:r>
            <a:endParaRPr lang="pt-BR" dirty="0"/>
          </a:p>
        </p:txBody>
      </p:sp>
      <p:sp>
        <p:nvSpPr>
          <p:cNvPr id="3" name="Espaço Reservado para Conteúdo 2"/>
          <p:cNvSpPr>
            <a:spLocks noGrp="1"/>
          </p:cNvSpPr>
          <p:nvPr>
            <p:ph sz="quarter" idx="1"/>
          </p:nvPr>
        </p:nvSpPr>
        <p:spPr>
          <a:xfrm>
            <a:off x="301752" y="1527048"/>
            <a:ext cx="8503920" cy="4854280"/>
          </a:xfrm>
        </p:spPr>
        <p:txBody>
          <a:bodyPr>
            <a:normAutofit/>
          </a:bodyPr>
          <a:lstStyle/>
          <a:p>
            <a:pPr algn="just"/>
            <a:r>
              <a:rPr lang="pt-BR" sz="2300" dirty="0">
                <a:latin typeface="Times New Roman" pitchFamily="18" charset="0"/>
                <a:cs typeface="Times New Roman" pitchFamily="18" charset="0"/>
              </a:rPr>
              <a:t>Experimentos de física foram desenvolvidos e apresentados por alunos do curso de graduação em física licenciatura aos alunos da educação básica em escolas de Itabaiana e cidades </a:t>
            </a:r>
            <a:r>
              <a:rPr lang="pt-BR" sz="2300" dirty="0" smtClean="0">
                <a:latin typeface="Times New Roman" pitchFamily="18" charset="0"/>
                <a:cs typeface="Times New Roman" pitchFamily="18" charset="0"/>
              </a:rPr>
              <a:t>circunvizinhas. Após </a:t>
            </a:r>
            <a:r>
              <a:rPr lang="pt-BR" sz="2300" dirty="0">
                <a:latin typeface="Times New Roman" pitchFamily="18" charset="0"/>
                <a:cs typeface="Times New Roman" pitchFamily="18" charset="0"/>
              </a:rPr>
              <a:t>a seleção e a confecção dos experimentos, os alunos do curso foram treinados para realizarem exposições itinerantes. Para cada apresentação é estimado a exposição de 30 (trinta) experimentos discutindo conteúdos de mecânica, termodinâmica e eletromagnetismo, sempre relacionando o conteúdo de cada experimento com a observações diárias dos alunos. Para a fase de exposições, as escolas da rede pública e privada da região foram escolhidas e contatadas para a organização de datas e horários de apresentação.</a:t>
            </a:r>
            <a:endParaRPr lang="pt-BR" sz="2300" dirty="0">
              <a:latin typeface="Times New Roman" pitchFamily="18" charset="0"/>
              <a:cs typeface="Times New Roman" pitchFamily="18" charset="0"/>
            </a:endParaRPr>
          </a:p>
        </p:txBody>
      </p:sp>
    </p:spTree>
    <p:extLst>
      <p:ext uri="{BB962C8B-B14F-4D97-AF65-F5344CB8AC3E}">
        <p14:creationId xmlns:p14="http://schemas.microsoft.com/office/powerpoint/2010/main" val="195230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smtClean="0"/>
              <a:t>Atividades Realizadas</a:t>
            </a:r>
            <a:endParaRPr lang="pt-BR" dirty="0"/>
          </a:p>
        </p:txBody>
      </p:sp>
      <p:sp>
        <p:nvSpPr>
          <p:cNvPr id="3" name="Espaço Reservado para Conteúdo 2"/>
          <p:cNvSpPr>
            <a:spLocks noGrp="1"/>
          </p:cNvSpPr>
          <p:nvPr>
            <p:ph sz="quarter" idx="1"/>
          </p:nvPr>
        </p:nvSpPr>
        <p:spPr>
          <a:xfrm>
            <a:off x="301752" y="1527048"/>
            <a:ext cx="8503920" cy="4854280"/>
          </a:xfrm>
        </p:spPr>
        <p:txBody>
          <a:bodyPr>
            <a:noAutofit/>
          </a:bodyPr>
          <a:lstStyle/>
          <a:p>
            <a:pPr algn="just"/>
            <a:r>
              <a:rPr lang="pt-BR" sz="2300" dirty="0">
                <a:latin typeface="Times New Roman" pitchFamily="18" charset="0"/>
                <a:cs typeface="Times New Roman" pitchFamily="18" charset="0"/>
              </a:rPr>
              <a:t>O projeto, ao longo de 5 meses, conseguimos visitar várias escolas de educação básica em Itabaiana e das cidades circunvizinhas. Nessas Escolas foram promovidas pequenas feiras onde foram exibidos vários experimentos de física, construídos pelos próprios alunos do curso de graduação em física licenciatura do campus professor Alberto carvalho em Itabaiana. Os experimentos tiveram o intuito de apresentar conteúdos importantes da física de forma lúdica, relacionar esses conteúdos com o cotidiano e também, de melhorar a compreensão da física além de atrair o interesse dos alunos para a ciência. Durante as apresentações dos experimentos, os mesmos se encontravam dispostos nos pátios das escolas, os alunos se organizavam em </a:t>
            </a:r>
            <a:r>
              <a:rPr lang="pt-BR" sz="2300" dirty="0" smtClean="0">
                <a:latin typeface="Times New Roman" pitchFamily="18" charset="0"/>
                <a:cs typeface="Times New Roman" pitchFamily="18" charset="0"/>
              </a:rPr>
              <a:t>pequenos</a:t>
            </a:r>
            <a:endParaRPr lang="pt-BR" sz="2300" dirty="0">
              <a:latin typeface="Times New Roman" pitchFamily="18" charset="0"/>
              <a:cs typeface="Times New Roman" pitchFamily="18" charset="0"/>
            </a:endParaRPr>
          </a:p>
        </p:txBody>
      </p:sp>
    </p:spTree>
    <p:extLst>
      <p:ext uri="{BB962C8B-B14F-4D97-AF65-F5344CB8AC3E}">
        <p14:creationId xmlns:p14="http://schemas.microsoft.com/office/powerpoint/2010/main" val="299088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smtClean="0"/>
              <a:t>Atividades Realizadas</a:t>
            </a:r>
            <a:endParaRPr lang="pt-BR" dirty="0"/>
          </a:p>
        </p:txBody>
      </p:sp>
      <p:sp>
        <p:nvSpPr>
          <p:cNvPr id="3" name="Espaço Reservado para Conteúdo 2"/>
          <p:cNvSpPr>
            <a:spLocks noGrp="1"/>
          </p:cNvSpPr>
          <p:nvPr>
            <p:ph sz="quarter" idx="1"/>
          </p:nvPr>
        </p:nvSpPr>
        <p:spPr>
          <a:xfrm>
            <a:off x="301752" y="1527048"/>
            <a:ext cx="8503920" cy="5070304"/>
          </a:xfrm>
        </p:spPr>
        <p:txBody>
          <a:bodyPr>
            <a:normAutofit fontScale="62500" lnSpcReduction="20000"/>
          </a:bodyPr>
          <a:lstStyle/>
          <a:p>
            <a:pPr algn="just">
              <a:lnSpc>
                <a:spcPct val="120000"/>
              </a:lnSpc>
            </a:pPr>
            <a:r>
              <a:rPr lang="pt-BR" sz="3300" dirty="0" smtClean="0">
                <a:latin typeface="Times New Roman" pitchFamily="18" charset="0"/>
                <a:cs typeface="Times New Roman" pitchFamily="18" charset="0"/>
              </a:rPr>
              <a:t>Grupos </a:t>
            </a:r>
            <a:r>
              <a:rPr lang="pt-BR" sz="3300" dirty="0">
                <a:latin typeface="Times New Roman" pitchFamily="18" charset="0"/>
                <a:cs typeface="Times New Roman" pitchFamily="18" charset="0"/>
              </a:rPr>
              <a:t>e faziam um “rodizio” de um conjunto de experimento para o outro. Sendo assim, foram apresentados os experimentos onde os alunos mostravam um interesse diferente, sendo </a:t>
            </a:r>
            <a:r>
              <a:rPr lang="pt-BR" sz="3300" dirty="0" smtClean="0">
                <a:latin typeface="Times New Roman" pitchFamily="18" charset="0"/>
                <a:cs typeface="Times New Roman" pitchFamily="18" charset="0"/>
              </a:rPr>
              <a:t>atraídos </a:t>
            </a:r>
            <a:r>
              <a:rPr lang="pt-BR" sz="3300" dirty="0">
                <a:latin typeface="Times New Roman" pitchFamily="18" charset="0"/>
                <a:cs typeface="Times New Roman" pitchFamily="18" charset="0"/>
              </a:rPr>
              <a:t>para o que mais despertava sua atenção, com o mais variado tipo de pergunta seja em questões de vivencia no cotidiano, na prática, ou alusão a um caso hipotético onde eles gostariam de saber o que aconteceria naquele caso especifico. </a:t>
            </a:r>
            <a:r>
              <a:rPr lang="pt-BR" sz="3300" dirty="0" smtClean="0">
                <a:latin typeface="Times New Roman" pitchFamily="18" charset="0"/>
                <a:cs typeface="Times New Roman" pitchFamily="18" charset="0"/>
              </a:rPr>
              <a:t>Alguns </a:t>
            </a:r>
            <a:r>
              <a:rPr lang="pt-BR" sz="3300" dirty="0">
                <a:latin typeface="Times New Roman" pitchFamily="18" charset="0"/>
                <a:cs typeface="Times New Roman" pitchFamily="18" charset="0"/>
              </a:rPr>
              <a:t>outros não se impressionavam tanto apenas escutavam a explicação e iam para o próximo experimento. Ao todo foram visitadas 7 escolas, sendo elas: Colégio José Augusto Vieira(CJAV)- Lagarto, Colégio Estadual Roque José de Souza- Campo do Brito, Escola Estadual Professor Nestor Carvalho Lima- Itabaiana, Colégio Estadual Murilo Braga- Itabaiana, Colégio Estadual Gentil Tavares Da Mota- Frei Paulo, Colégio Estadual </a:t>
            </a:r>
            <a:r>
              <a:rPr lang="pt-BR" sz="3300" dirty="0" err="1">
                <a:latin typeface="Times New Roman" pitchFamily="18" charset="0"/>
                <a:cs typeface="Times New Roman" pitchFamily="18" charset="0"/>
              </a:rPr>
              <a:t>Djenal</a:t>
            </a:r>
            <a:r>
              <a:rPr lang="pt-BR" sz="3300" dirty="0">
                <a:latin typeface="Times New Roman" pitchFamily="18" charset="0"/>
                <a:cs typeface="Times New Roman" pitchFamily="18" charset="0"/>
              </a:rPr>
              <a:t> Tavares Queiroz- Moita Bonita, Colégio Estadual Marcolino Cruz Santos- Macambira.</a:t>
            </a:r>
          </a:p>
          <a:p>
            <a:endParaRPr lang="pt-BR" dirty="0"/>
          </a:p>
        </p:txBody>
      </p:sp>
    </p:spTree>
    <p:extLst>
      <p:ext uri="{BB962C8B-B14F-4D97-AF65-F5344CB8AC3E}">
        <p14:creationId xmlns:p14="http://schemas.microsoft.com/office/powerpoint/2010/main" val="95708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smtClean="0"/>
              <a:t>Resultados</a:t>
            </a:r>
            <a:endParaRPr lang="pt-BR" dirty="0"/>
          </a:p>
        </p:txBody>
      </p:sp>
      <p:sp>
        <p:nvSpPr>
          <p:cNvPr id="3" name="Espaço Reservado para Conteúdo 2"/>
          <p:cNvSpPr>
            <a:spLocks noGrp="1"/>
          </p:cNvSpPr>
          <p:nvPr>
            <p:ph sz="quarter" idx="1"/>
          </p:nvPr>
        </p:nvSpPr>
        <p:spPr>
          <a:xfrm>
            <a:off x="301752" y="1412776"/>
            <a:ext cx="8503920" cy="5256584"/>
          </a:xfrm>
        </p:spPr>
        <p:txBody>
          <a:bodyPr>
            <a:normAutofit fontScale="85000" lnSpcReduction="20000"/>
          </a:bodyPr>
          <a:lstStyle/>
          <a:p>
            <a:pPr algn="just">
              <a:lnSpc>
                <a:spcPct val="120000"/>
              </a:lnSpc>
            </a:pPr>
            <a:r>
              <a:rPr lang="pt-BR" dirty="0">
                <a:latin typeface="Times New Roman" pitchFamily="18" charset="0"/>
                <a:cs typeface="Times New Roman" pitchFamily="18" charset="0"/>
              </a:rPr>
              <a:t>Com o desenvolvimento do projeto, se mostrou bastante clara a dificuldade quase que unanime dos alunos da rede pública na compreensão de conceitos físicos básicos, grande parte do problema se deve pela concepção alternativa de efeitos físicos que vemos no cotidiano, como também pelo modo maçante e pouco voltada para uma comparação com o dia a dia que a física é abordada nas escolas, onde os alunos pensam que a física é apenas substituição de dados em uma formula decorada. O projeto visou exatamente quebrar esse paradigma construído ao longo de décadas e mostrar que a Física está presente em tudo a nossa volta e que pode ser sim muito mais interessante do que parece além de atrair cada vez mais alunos a seguirem uma carreira acadêmica a fim de mudar essa realidade presente na maioria das escolas públicas, não só da nossa região como de todo o país.</a:t>
            </a:r>
          </a:p>
        </p:txBody>
      </p:sp>
    </p:spTree>
    <p:extLst>
      <p:ext uri="{BB962C8B-B14F-4D97-AF65-F5344CB8AC3E}">
        <p14:creationId xmlns:p14="http://schemas.microsoft.com/office/powerpoint/2010/main" val="3565151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a:t>C</a:t>
            </a:r>
            <a:r>
              <a:rPr lang="pt-BR" dirty="0" smtClean="0"/>
              <a:t>onclusão</a:t>
            </a:r>
            <a:endParaRPr lang="pt-BR" dirty="0"/>
          </a:p>
        </p:txBody>
      </p:sp>
      <p:sp>
        <p:nvSpPr>
          <p:cNvPr id="3" name="Espaço Reservado para Conteúdo 2"/>
          <p:cNvSpPr>
            <a:spLocks noGrp="1"/>
          </p:cNvSpPr>
          <p:nvPr>
            <p:ph sz="quarter" idx="1"/>
          </p:nvPr>
        </p:nvSpPr>
        <p:spPr>
          <a:xfrm>
            <a:off x="301752" y="1412776"/>
            <a:ext cx="8503920" cy="4686272"/>
          </a:xfrm>
        </p:spPr>
        <p:txBody>
          <a:bodyPr>
            <a:noAutofit/>
          </a:bodyPr>
          <a:lstStyle/>
          <a:p>
            <a:pPr algn="just"/>
            <a:r>
              <a:rPr lang="pt-BR" sz="2000" dirty="0">
                <a:latin typeface="Times New Roman" pitchFamily="18" charset="0"/>
                <a:cs typeface="Times New Roman" pitchFamily="18" charset="0"/>
              </a:rPr>
              <a:t>Como aluno de licenciatura percebi de forma evidente uma melhora no modo como consigo explicar determinado assunto a uma outra pessoa, além de aprender muito mais dessa forma pois os alunos me instigavam a melhorar cada vez mais a apresentação do experimento conforme ia mudando de uma escola para a outra, já que faziam todo tipo de pergunta possível. Foi uma </a:t>
            </a:r>
            <a:r>
              <a:rPr lang="pt-BR" sz="2000" dirty="0" smtClean="0">
                <a:latin typeface="Times New Roman" pitchFamily="18" charset="0"/>
                <a:cs typeface="Times New Roman" pitchFamily="18" charset="0"/>
              </a:rPr>
              <a:t>experiência </a:t>
            </a:r>
            <a:r>
              <a:rPr lang="pt-BR" sz="2000" dirty="0">
                <a:latin typeface="Times New Roman" pitchFamily="18" charset="0"/>
                <a:cs typeface="Times New Roman" pitchFamily="18" charset="0"/>
              </a:rPr>
              <a:t>única que me deixou muito próximo da sala de aula mesmo que indiretamente, o que serviu para o desenvolvimento de uma postura mais correta e me forçou a estudar o melhor modo de expressar um assunto físico de forma simples que todos ali presentes compreendessem. Todos os alunos de um curso de licenciatura deveriam ter a oportunidade de vivenciar esse tipo de </a:t>
            </a:r>
            <a:r>
              <a:rPr lang="pt-BR" sz="2000" dirty="0" smtClean="0">
                <a:latin typeface="Times New Roman" pitchFamily="18" charset="0"/>
                <a:cs typeface="Times New Roman" pitchFamily="18" charset="0"/>
              </a:rPr>
              <a:t>experiência, </a:t>
            </a:r>
            <a:r>
              <a:rPr lang="pt-BR" sz="2000" dirty="0">
                <a:latin typeface="Times New Roman" pitchFamily="18" charset="0"/>
                <a:cs typeface="Times New Roman" pitchFamily="18" charset="0"/>
              </a:rPr>
              <a:t>pois ,sem sombra de dúvida, os alunos das escolas conseguiram aprender muito de forma simples e sem qualquer tipo de pressão causada por uma prova, e para mim, como aluno de graduação, além do aprendizado acadêmico foi possível estar mais presente da realidade da maioria das escolas da região e me familiarizar com as dificuldades dos alunos o que me incentivou ainda mais a permanecer na licenciatura.</a:t>
            </a:r>
          </a:p>
        </p:txBody>
      </p:sp>
    </p:spTree>
    <p:extLst>
      <p:ext uri="{BB962C8B-B14F-4D97-AF65-F5344CB8AC3E}">
        <p14:creationId xmlns:p14="http://schemas.microsoft.com/office/powerpoint/2010/main" val="3920048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smtClean="0"/>
              <a:t>Imagens das visitas</a:t>
            </a:r>
            <a:endParaRPr lang="pt-BR" dirty="0"/>
          </a:p>
        </p:txBody>
      </p:sp>
      <p:pic>
        <p:nvPicPr>
          <p:cNvPr id="4" name="Espaço Reservado para Conteúdo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51520" y="1484784"/>
            <a:ext cx="2573965" cy="4572000"/>
          </a:xfrm>
        </p:spPr>
      </p:pic>
      <p:pic>
        <p:nvPicPr>
          <p:cNvPr id="5" name="Image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848" y="1700808"/>
            <a:ext cx="2520280" cy="4476642"/>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71199" y="1475941"/>
            <a:ext cx="2315333" cy="4764674"/>
          </a:xfrm>
          <a:prstGeom prst="rect">
            <a:avLst/>
          </a:prstGeom>
        </p:spPr>
      </p:pic>
    </p:spTree>
    <p:extLst>
      <p:ext uri="{BB962C8B-B14F-4D97-AF65-F5344CB8AC3E}">
        <p14:creationId xmlns:p14="http://schemas.microsoft.com/office/powerpoint/2010/main" val="2457938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smtClean="0"/>
              <a:t>Imagens das Visitas</a:t>
            </a:r>
            <a:endParaRPr lang="pt-BR" dirty="0"/>
          </a:p>
        </p:txBody>
      </p:sp>
      <p:pic>
        <p:nvPicPr>
          <p:cNvPr id="4" name="Espaço Reservado para Conteúdo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9512" y="1581597"/>
            <a:ext cx="4752527" cy="2686694"/>
          </a:xfr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2225" y="1436320"/>
            <a:ext cx="3840426" cy="2880320"/>
          </a:xfrm>
          <a:prstGeom prst="rect">
            <a:avLst/>
          </a:prstGeom>
        </p:spPr>
      </p:pic>
      <p:pic>
        <p:nvPicPr>
          <p:cNvPr id="6" name="Image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4233802"/>
            <a:ext cx="4752528" cy="2142222"/>
          </a:xfrm>
          <a:prstGeom prst="rect">
            <a:avLst/>
          </a:prstGeom>
        </p:spPr>
      </p:pic>
      <p:pic>
        <p:nvPicPr>
          <p:cNvPr id="7" name="Imagem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72225" y="4186589"/>
            <a:ext cx="3840426" cy="2189433"/>
          </a:xfrm>
          <a:prstGeom prst="rect">
            <a:avLst/>
          </a:prstGeom>
        </p:spPr>
      </p:pic>
    </p:spTree>
    <p:extLst>
      <p:ext uri="{BB962C8B-B14F-4D97-AF65-F5344CB8AC3E}">
        <p14:creationId xmlns:p14="http://schemas.microsoft.com/office/powerpoint/2010/main" val="9301868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54</TotalTime>
  <Words>968</Words>
  <Application>Microsoft Office PowerPoint</Application>
  <PresentationFormat>Apresentação na tela (4:3)</PresentationFormat>
  <Paragraphs>25</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Cívico</vt:lpstr>
      <vt:lpstr>UNIVERSIDADE FEDERAL DE SERGIPE Campus Prof. Alberto Carvalho Departamento de Física Programa de iniciação a extensão</vt:lpstr>
      <vt:lpstr>Resumo</vt:lpstr>
      <vt:lpstr>Metodologia</vt:lpstr>
      <vt:lpstr>Atividades Realizadas</vt:lpstr>
      <vt:lpstr>Atividades Realizadas</vt:lpstr>
      <vt:lpstr>Resultados</vt:lpstr>
      <vt:lpstr>Conclusão</vt:lpstr>
      <vt:lpstr>Imagens das visitas</vt:lpstr>
      <vt:lpstr>Imagens das Visitas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UNIVERSIDADE FEDERAL DE SERGIPE Campus Prof. Alberto Carvalho Departamento de Física</dc:title>
  <dc:creator>Notebook</dc:creator>
  <cp:lastModifiedBy>Notebook</cp:lastModifiedBy>
  <cp:revision>7</cp:revision>
  <dcterms:created xsi:type="dcterms:W3CDTF">2019-10-15T16:58:27Z</dcterms:created>
  <dcterms:modified xsi:type="dcterms:W3CDTF">2019-10-15T17:53:15Z</dcterms:modified>
</cp:coreProperties>
</file>