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63" r:id="rId3"/>
    <p:sldId id="262" r:id="rId4"/>
    <p:sldId id="258" r:id="rId5"/>
    <p:sldId id="259" r:id="rId6"/>
    <p:sldId id="261" r:id="rId7"/>
    <p:sldId id="264" r:id="rId8"/>
    <p:sldId id="267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sem Título" id="{EBAA6834-21C3-4EA2-BB40-50CEB9DB744D}">
          <p14:sldIdLst>
            <p14:sldId id="256"/>
          </p14:sldIdLst>
        </p14:section>
        <p14:section name="Seção sem Título" id="{E473718F-8727-4001-8C17-5D4588E2C7C6}">
          <p14:sldIdLst>
            <p14:sldId id="263"/>
            <p14:sldId id="262"/>
            <p14:sldId id="258"/>
            <p14:sldId id="259"/>
            <p14:sldId id="261"/>
            <p14:sldId id="264"/>
            <p14:sldId id="267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itag" initials="RF" lastIdx="3" clrIdx="0">
    <p:extLst>
      <p:ext uri="{19B8F6BF-5375-455C-9EA6-DF929625EA0E}">
        <p15:presenceInfo xmlns:p15="http://schemas.microsoft.com/office/powerpoint/2012/main" userId="Raquel Freit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A7480-454D-4BD4-BF99-59879DE4E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4B62BA-EA49-4277-96C5-5137D9CF6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23A6D-F656-4108-926E-50FEA94F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349031-5BDA-4657-8D43-183BAE5B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4AB673-1139-45B4-90D5-19DA47AD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53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C2516-620F-4833-8CF9-20108A87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5A88906-F2A1-47AD-9694-DB809BC1F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52C3FB-5F0D-4B29-A64E-FCC8ECC6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896CEA-D18E-45E5-A1F4-94DCDEA1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DF8D6F-133A-4AA2-8F39-1EBEF0C47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3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024354-9F9D-4F4E-9FFC-46CB38F1A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96CA98-69F9-462C-B8C1-BDBE83DA6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E7702-AEA4-4172-BF4A-DA94658A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7E56D-D9E1-4886-AC55-86F2B6FD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65A0A5-E335-4BE5-A889-9AAE8EC89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0801F-5D4D-441B-A0FF-5370A51E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FD15C-9584-4FFA-9803-15FCACAED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F12C23-1916-4941-9C22-D09BA029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E5F4E4-A052-4950-BFE9-0EAD5530D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7702-A996-4EC0-AA4B-7D4B69CE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79E53-BDE1-46C5-80BF-47A37456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82FF95-C0B0-480A-ADFC-5862DA41C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F46011-E38E-4511-B9A1-C5F4C669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EDDF29-8789-4DC9-AC08-B29F6D86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28A67C-F12C-4253-A825-59EB4F414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57737-A7FF-4618-BDB9-046455E13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9437CA-6B0B-4BEA-871F-39FEAB839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706BCB-06D9-4C98-8D42-B16D8B50C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BB7EEB-AB61-4917-858D-642A542EF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733A41-9334-4D69-B671-9A789AF1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F3750A-322B-47D1-B6A9-A09A1A48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AE86B-6808-45D4-A38C-CB3D9767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C39A7A-C62B-4242-8BA9-CD7B7CE2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CBED6B-261F-495A-97D1-AA5FC0264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E2B9D9-EEA3-4416-AD62-EC301B7F9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184095-5F3F-425B-8A48-CB1FE9C0F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DEE350F-F9C6-4EAF-BB9E-F7E327D5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45C47B-7786-4743-ACCF-B9757AE9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2087A9-9A75-4D07-A427-C5AAFC5F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3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5ABE5-E381-4482-BAF3-70C34B07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202F2B6-8339-4461-95E3-A3325F52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A4BCAB1-5A0C-486F-A2B4-ECBC835A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54EADE0-BFE6-41AB-BDA5-015147D2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8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D9318A6-0EED-403B-AE88-362211F50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F88DE-B105-4964-AF9A-16CA9609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866AFF-7D76-4D90-A8C5-721F9540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4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4F30E-9991-4D5B-8421-7B6B7F63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35BDFF-45D1-4F79-9777-6E3895924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3A041A-B0D1-4F5C-9302-CEC623E4F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73EEF6-A1E8-46CB-BF74-07592D9E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CC6C54-2F11-4CB2-AACF-D69A084BC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516134-789B-446F-AB07-F7AC7407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8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3C3D5-3E9E-44D7-B51E-837FD6EA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9813A7-73B2-49B1-A9AB-00116BCE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A93706-3DAA-4BF6-BDF7-DA88D754B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54DC6C-D918-4364-9748-1FC07A32C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E788D5-CB78-4E38-89E9-6FBCE48BB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694FF7-E9F7-4138-B3AB-08E6413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2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3FA3261-9D91-448D-B2F2-5E20C3ED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A47B67-E37B-47B6-A133-CCE15A8B9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2CFCB4-DC67-4B03-ABA3-3B18B8E45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6FEE34-DB7A-4DC1-9D03-1A04957F4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9376E8-74AC-4B09-BE26-C6117CE26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1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58EAB-B469-4572-92B2-719C6F5A8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43" y="904775"/>
            <a:ext cx="9827394" cy="1780673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UNIVERSIDADE FEDERAL DE  SRGIPE</a:t>
            </a:r>
            <a:br>
              <a:rPr lang="pt-BR" sz="3600" dirty="0"/>
            </a:br>
            <a:r>
              <a:rPr lang="pt-BR" sz="3600" dirty="0"/>
              <a:t>CECH- DLES- PROEX-CEPITEC</a:t>
            </a:r>
            <a:br>
              <a:rPr lang="pt-BR" sz="3600" dirty="0"/>
            </a:br>
            <a:br>
              <a:rPr lang="pt-BR" sz="3600" dirty="0"/>
            </a:br>
            <a:r>
              <a:rPr lang="pt-BR" sz="3100" b="1" dirty="0"/>
              <a:t>VI SEMAC: A Aula de Inglês Para a Terceira Idade – 8º Módulo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E7CC0-65A3-4581-AB25-E55609049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00379"/>
          </a:xfrm>
        </p:spPr>
        <p:txBody>
          <a:bodyPr>
            <a:normAutofit/>
          </a:bodyPr>
          <a:lstStyle/>
          <a:p>
            <a:pPr algn="l"/>
            <a:r>
              <a:rPr lang="pt-BR" sz="3200" dirty="0"/>
              <a:t>Desenvolvendo uma metodologia adaptada</a:t>
            </a:r>
          </a:p>
          <a:p>
            <a:pPr algn="l"/>
            <a:endParaRPr lang="pt-BR" dirty="0"/>
          </a:p>
          <a:p>
            <a:pPr algn="l"/>
            <a:r>
              <a:rPr lang="pt-BR" dirty="0"/>
              <a:t>Ministrantes: Andréa Lisboa França e Paloma de Nazaré  Silva</a:t>
            </a:r>
          </a:p>
          <a:p>
            <a:pPr algn="l"/>
            <a:r>
              <a:rPr lang="pt-BR" dirty="0"/>
              <a:t>Coordenação:  Maria Augusta Rocha Porto</a:t>
            </a:r>
          </a:p>
          <a:p>
            <a:pPr algn="l"/>
            <a:r>
              <a:rPr lang="pt-BR" dirty="0"/>
              <a:t>Coordenador Adjunto: Dinah Lima Girão 			</a:t>
            </a:r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412C15C5-52FE-4968-94A1-4091A08DA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33" y="375892"/>
            <a:ext cx="1509562" cy="16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E0C55-BA70-404D-88C4-1750B1A9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1"/>
            <a:ext cx="10396870" cy="721704"/>
          </a:xfrm>
        </p:spPr>
        <p:txBody>
          <a:bodyPr>
            <a:normAutofit/>
          </a:bodyPr>
          <a:lstStyle/>
          <a:p>
            <a:r>
              <a:rPr lang="pt-BR" sz="2800" dirty="0"/>
              <a:t>BIBLIOGRAFIA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35AAF3-4568-44F2-AC8F-13A3457C9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950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pt-BR" sz="1600" dirty="0"/>
              <a:t>BRASIL. Lei n.º 10.741, de 1º de outubro de 2003. Dispõe sobre o Estatuto do Idoso e dá outras providências. </a:t>
            </a:r>
            <a:r>
              <a:rPr lang="pt-BR" sz="1600" b="1" dirty="0"/>
              <a:t>Diário Oficial da República Federativa do Brasil,</a:t>
            </a:r>
            <a:r>
              <a:rPr lang="pt-BR" sz="1600" dirty="0"/>
              <a:t> Brasília, 1 out. 2003.</a:t>
            </a:r>
          </a:p>
          <a:p>
            <a:pPr algn="just"/>
            <a:r>
              <a:rPr lang="en-US" sz="1600" dirty="0"/>
              <a:t>CUNNINGSWORTH, A. </a:t>
            </a:r>
            <a:r>
              <a:rPr lang="en-US" sz="1600" b="1" dirty="0"/>
              <a:t>Evaluating and selecting EFL teaching materials.</a:t>
            </a:r>
            <a:r>
              <a:rPr lang="en-US" sz="1600" dirty="0"/>
              <a:t> </a:t>
            </a:r>
            <a:r>
              <a:rPr lang="pt-BR" sz="1600" dirty="0"/>
              <a:t>London: </a:t>
            </a:r>
            <a:r>
              <a:rPr lang="pt-BR" sz="1600" dirty="0" err="1"/>
              <a:t>Heinemann</a:t>
            </a:r>
            <a:r>
              <a:rPr lang="pt-BR" sz="1600" dirty="0"/>
              <a:t> </a:t>
            </a:r>
            <a:r>
              <a:rPr lang="pt-BR" sz="1600" dirty="0" err="1"/>
              <a:t>Educational</a:t>
            </a:r>
            <a:r>
              <a:rPr lang="pt-BR" sz="1600" dirty="0"/>
              <a:t> Books, 1984. 104 p. </a:t>
            </a:r>
          </a:p>
          <a:p>
            <a:pPr algn="just"/>
            <a:r>
              <a:rPr lang="pt-BR" sz="1600" dirty="0"/>
              <a:t>FREITAG, R. M. K. </a:t>
            </a:r>
            <a:r>
              <a:rPr lang="pt-BR" sz="1600" b="1" dirty="0"/>
              <a:t>Metodologia de coleta e manipulação de dados em Sociolinguística</a:t>
            </a:r>
            <a:r>
              <a:rPr lang="pt-BR" sz="1600" dirty="0"/>
              <a:t>. São Paulo: </a:t>
            </a:r>
            <a:r>
              <a:rPr lang="pt-BR" sz="1600" dirty="0" err="1"/>
              <a:t>Blucher</a:t>
            </a:r>
            <a:r>
              <a:rPr lang="pt-BR" sz="1600" dirty="0"/>
              <a:t>, 2014. </a:t>
            </a:r>
          </a:p>
          <a:p>
            <a:pPr algn="just"/>
            <a:r>
              <a:rPr lang="pt-BR" sz="1600" dirty="0"/>
              <a:t>FREITAG, R. M. K. </a:t>
            </a:r>
            <a:r>
              <a:rPr lang="pt-BR" sz="1600" b="1" dirty="0"/>
              <a:t>Documentação Sociolinguística, coleta de dados e ética em pesquisa</a:t>
            </a:r>
            <a:r>
              <a:rPr lang="pt-BR" sz="1600" dirty="0"/>
              <a:t>. São Cristóvão: </a:t>
            </a:r>
            <a:r>
              <a:rPr lang="pt-BR" sz="1600" dirty="0" err="1"/>
              <a:t>EdUFS</a:t>
            </a:r>
            <a:r>
              <a:rPr lang="pt-BR" sz="1600" dirty="0"/>
              <a:t>, 2017.</a:t>
            </a:r>
          </a:p>
          <a:p>
            <a:pPr algn="just"/>
            <a:r>
              <a:rPr lang="pt-BR" sz="1600" dirty="0"/>
              <a:t>GONDIM, S.; LOIOLA, E.; BORGES-ANDRADE, J. E. Emoções e aprendizagem em contextos sociais: aspectos conceituais. In: GONDIM, S.; LOIOLA, E. </a:t>
            </a:r>
            <a:r>
              <a:rPr lang="pt-BR" sz="1600" b="1" dirty="0"/>
              <a:t>Emoções, aprendizagem e comportamento social:</a:t>
            </a:r>
            <a:r>
              <a:rPr lang="pt-BR" sz="1600" dirty="0"/>
              <a:t> conhecendo para melhor educar nos contextos escolares e de trabalho. </a:t>
            </a:r>
            <a:r>
              <a:rPr lang="en-US" sz="1600" dirty="0"/>
              <a:t>São Paulo: Casa do </a:t>
            </a:r>
            <a:r>
              <a:rPr lang="en-US" sz="1600" dirty="0" err="1"/>
              <a:t>Psicólogo</a:t>
            </a:r>
            <a:r>
              <a:rPr lang="en-US" sz="1600" dirty="0"/>
              <a:t>, 2015. p 17-51. </a:t>
            </a:r>
          </a:p>
          <a:p>
            <a:pPr algn="just"/>
            <a:r>
              <a:rPr lang="pt-BR" sz="1600" dirty="0"/>
              <a:t>MENDES, T. M. S. </a:t>
            </a:r>
            <a:r>
              <a:rPr lang="pt-BR" sz="1600" b="1" dirty="0"/>
              <a:t>Da adolescência à </a:t>
            </a:r>
            <a:r>
              <a:rPr lang="pt-BR" sz="1600" b="1" dirty="0" err="1"/>
              <a:t>envelhescência</a:t>
            </a:r>
            <a:r>
              <a:rPr lang="pt-BR" sz="1600" dirty="0"/>
              <a:t>: convivência entre as gerações na atualidade. </a:t>
            </a:r>
            <a:r>
              <a:rPr lang="en-US" sz="1600" dirty="0"/>
              <a:t>Porto Alegre: </a:t>
            </a:r>
            <a:r>
              <a:rPr lang="en-US" sz="1600" dirty="0" err="1"/>
              <a:t>Mediação</a:t>
            </a:r>
            <a:r>
              <a:rPr lang="en-US" sz="1600" dirty="0"/>
              <a:t>, 2012. 176 p.</a:t>
            </a:r>
          </a:p>
          <a:p>
            <a:pPr algn="just"/>
            <a:r>
              <a:rPr lang="pt-BR" sz="1600" dirty="0"/>
              <a:t>PEREIRA, E. T. </a:t>
            </a:r>
            <a:r>
              <a:rPr lang="pt-BR" sz="1600" b="1" dirty="0"/>
              <a:t>A Terceira idade na Universidade Aberta: </a:t>
            </a:r>
            <a:r>
              <a:rPr lang="pt-BR" sz="1600" dirty="0"/>
              <a:t>Navegando, Buscando, Aprendendo em um Mar Sem Fim. 2009. 229 f. Tese (Doutorado em Linguística Aplicada e Estudos da Linguagem) – Pontifícia Universidade Católica de São Paulo – PUC, São Paulo. 2009.</a:t>
            </a:r>
          </a:p>
          <a:p>
            <a:pPr algn="just"/>
            <a:r>
              <a:rPr lang="pt-BR" sz="1600" dirty="0"/>
              <a:t>______. </a:t>
            </a:r>
            <a:r>
              <a:rPr lang="pt-BR" sz="1600" b="1" dirty="0"/>
              <a:t>Terceira idade na Universidade Aberta: </a:t>
            </a:r>
            <a:r>
              <a:rPr lang="pt-BR" sz="1600" dirty="0"/>
              <a:t>Navegando, Buscando, Aprendendo em um Mar Sem Fim. São Paulo: Paco Editorial, 2014. 124 p. </a:t>
            </a:r>
          </a:p>
          <a:p>
            <a:pPr algn="just"/>
            <a:r>
              <a:rPr lang="pt-BR" sz="1600" dirty="0"/>
              <a:t>PORTO, M. A. R. Um ensino do idioma inglês: seu papel na inclusão social. </a:t>
            </a:r>
            <a:r>
              <a:rPr lang="pt-BR" sz="1600" b="1" dirty="0"/>
              <a:t>Interdisciplinar: </a:t>
            </a:r>
            <a:r>
              <a:rPr lang="pt-BR" sz="1600" dirty="0"/>
              <a:t>Revista de Estudos de Língua e Literatura, v. 17, p. 469-478, 2012.</a:t>
            </a:r>
          </a:p>
          <a:p>
            <a:pPr algn="just" defTabSz="1008063">
              <a:spcBef>
                <a:spcPct val="40000"/>
              </a:spcBef>
            </a:pPr>
            <a:r>
              <a:rPr lang="en-AU" sz="1600" dirty="0">
                <a:cs typeface="Helvetica" charset="0"/>
              </a:rPr>
              <a:t>PORTO, M. A. R. </a:t>
            </a:r>
            <a:r>
              <a:rPr lang="en-AU" sz="1600" b="1" dirty="0">
                <a:cs typeface="Helvetica" charset="0"/>
              </a:rPr>
              <a:t>Tempo </a:t>
            </a:r>
            <a:r>
              <a:rPr lang="en-AU" sz="1600" b="1" dirty="0" err="1">
                <a:cs typeface="Helvetica" charset="0"/>
              </a:rPr>
              <a:t>Cognitivo</a:t>
            </a:r>
            <a:r>
              <a:rPr lang="en-AU" sz="1600" b="1" dirty="0">
                <a:cs typeface="Helvetica" charset="0"/>
              </a:rPr>
              <a:t> e Tempo Social </a:t>
            </a:r>
            <a:r>
              <a:rPr lang="en-AU" sz="1600" b="1" dirty="0" err="1">
                <a:cs typeface="Helvetica" charset="0"/>
              </a:rPr>
              <a:t>nas</a:t>
            </a:r>
            <a:r>
              <a:rPr lang="en-AU" sz="1600" b="1" dirty="0">
                <a:cs typeface="Helvetica" charset="0"/>
              </a:rPr>
              <a:t> Aulas de </a:t>
            </a:r>
            <a:r>
              <a:rPr lang="en-AU" sz="1600" b="1" dirty="0" err="1">
                <a:cs typeface="Helvetica" charset="0"/>
              </a:rPr>
              <a:t>Inglês</a:t>
            </a:r>
            <a:r>
              <a:rPr lang="en-AU" sz="1600" b="1" dirty="0">
                <a:cs typeface="Helvetica" charset="0"/>
              </a:rPr>
              <a:t> para a </a:t>
            </a:r>
            <a:r>
              <a:rPr lang="en-AU" sz="1600" b="1" dirty="0" err="1">
                <a:cs typeface="Helvetica" charset="0"/>
              </a:rPr>
              <a:t>Envelhescência</a:t>
            </a:r>
            <a:r>
              <a:rPr lang="en-AU" sz="1600" b="1" dirty="0">
                <a:cs typeface="Helvetica" charset="0"/>
              </a:rPr>
              <a:t> e Terceira </a:t>
            </a:r>
            <a:r>
              <a:rPr lang="en-AU" sz="1600" b="1" dirty="0" err="1">
                <a:cs typeface="Helvetica" charset="0"/>
              </a:rPr>
              <a:t>Idade</a:t>
            </a:r>
            <a:r>
              <a:rPr lang="en-AU" sz="1600" b="1" dirty="0">
                <a:cs typeface="Helvetica" charset="0"/>
              </a:rPr>
              <a:t>. </a:t>
            </a:r>
            <a:r>
              <a:rPr lang="en-AU" sz="1600" dirty="0" err="1">
                <a:cs typeface="Helvetica" charset="0"/>
              </a:rPr>
              <a:t>Educação</a:t>
            </a:r>
            <a:r>
              <a:rPr lang="en-AU" sz="1600" dirty="0">
                <a:cs typeface="Helvetica" charset="0"/>
              </a:rPr>
              <a:t>. </a:t>
            </a:r>
            <a:r>
              <a:rPr lang="en-AU" sz="1600" dirty="0" err="1">
                <a:cs typeface="Helvetica" charset="0"/>
              </a:rPr>
              <a:t>Área</a:t>
            </a:r>
            <a:r>
              <a:rPr lang="en-AU" sz="1600" dirty="0">
                <a:cs typeface="Helvetica" charset="0"/>
              </a:rPr>
              <a:t> de </a:t>
            </a:r>
            <a:r>
              <a:rPr lang="en-AU" sz="1600" dirty="0" err="1">
                <a:cs typeface="Helvetica" charset="0"/>
              </a:rPr>
              <a:t>concentração</a:t>
            </a:r>
            <a:r>
              <a:rPr lang="en-AU" sz="1600" dirty="0">
                <a:cs typeface="Helvetica" charset="0"/>
              </a:rPr>
              <a:t>: </a:t>
            </a:r>
            <a:r>
              <a:rPr lang="en-AU" sz="1600" dirty="0" err="1">
                <a:cs typeface="Helvetica" charset="0"/>
              </a:rPr>
              <a:t>História</a:t>
            </a:r>
            <a:r>
              <a:rPr lang="en-AU" sz="1600" dirty="0">
                <a:cs typeface="Helvetica" charset="0"/>
              </a:rPr>
              <a:t>, </a:t>
            </a:r>
            <a:r>
              <a:rPr lang="en-AU" sz="1600" dirty="0" err="1">
                <a:cs typeface="Helvetica" charset="0"/>
              </a:rPr>
              <a:t>Política</a:t>
            </a:r>
            <a:r>
              <a:rPr lang="en-AU" sz="1600" dirty="0">
                <a:cs typeface="Helvetica" charset="0"/>
              </a:rPr>
              <a:t> e </a:t>
            </a:r>
            <a:r>
              <a:rPr lang="en-AU" sz="1600" dirty="0" err="1">
                <a:cs typeface="Helvetica" charset="0"/>
              </a:rPr>
              <a:t>Sociedade</a:t>
            </a:r>
            <a:r>
              <a:rPr lang="en-AU" sz="1600" dirty="0">
                <a:cs typeface="Helvetica" charset="0"/>
              </a:rPr>
              <a:t>. (</a:t>
            </a:r>
            <a:r>
              <a:rPr lang="en-AU" sz="1600" dirty="0" err="1">
                <a:cs typeface="Helvetica" charset="0"/>
              </a:rPr>
              <a:t>Doutorado</a:t>
            </a:r>
            <a:r>
              <a:rPr lang="en-AU" sz="1600" dirty="0">
                <a:cs typeface="Helvetica" charset="0"/>
              </a:rPr>
              <a:t> </a:t>
            </a:r>
            <a:r>
              <a:rPr lang="en-AU" sz="1600" dirty="0" err="1">
                <a:cs typeface="Helvetica" charset="0"/>
              </a:rPr>
              <a:t>em</a:t>
            </a:r>
            <a:r>
              <a:rPr lang="en-AU" sz="1600" dirty="0">
                <a:cs typeface="Helvetica" charset="0"/>
              </a:rPr>
              <a:t> </a:t>
            </a:r>
            <a:r>
              <a:rPr lang="en-AU" sz="1600" dirty="0" err="1">
                <a:cs typeface="Helvetica" charset="0"/>
              </a:rPr>
              <a:t>Educação</a:t>
            </a:r>
            <a:r>
              <a:rPr lang="en-AU" sz="1600" dirty="0">
                <a:cs typeface="Helvetica" charset="0"/>
              </a:rPr>
              <a:t>). </a:t>
            </a:r>
            <a:r>
              <a:rPr lang="en-AU" sz="1600" dirty="0" err="1">
                <a:cs typeface="Helvetica" charset="0"/>
              </a:rPr>
              <a:t>Universidade</a:t>
            </a:r>
            <a:r>
              <a:rPr lang="en-AU" sz="1600" dirty="0">
                <a:cs typeface="Helvetica" charset="0"/>
              </a:rPr>
              <a:t> Federal de Sergipe – São </a:t>
            </a:r>
            <a:r>
              <a:rPr lang="en-AU" sz="1600" dirty="0" err="1">
                <a:cs typeface="Helvetica" charset="0"/>
              </a:rPr>
              <a:t>Cristóvão</a:t>
            </a:r>
            <a:r>
              <a:rPr lang="en-AU" sz="1600" dirty="0">
                <a:cs typeface="Helvetica" charset="0"/>
              </a:rPr>
              <a:t>, 2017.</a:t>
            </a:r>
          </a:p>
          <a:p>
            <a:pPr algn="just"/>
            <a:r>
              <a:rPr lang="pt-BR" sz="1600" dirty="0"/>
              <a:t>PRATA, M. </a:t>
            </a:r>
            <a:r>
              <a:rPr lang="pt-BR" sz="1600" b="1" dirty="0"/>
              <a:t>Cem melhores crônicas. </a:t>
            </a:r>
            <a:r>
              <a:rPr lang="pt-BR" sz="1600" dirty="0"/>
              <a:t>Cartaz Editorial/Jornal. São Paulo: Planeta do Brasil, p. 60-61, 2007</a:t>
            </a:r>
          </a:p>
          <a:p>
            <a:pPr marL="0" indent="0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119365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21993-43C5-4D65-B600-C871ECBD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56930" y="414669"/>
            <a:ext cx="10396870" cy="832529"/>
          </a:xfrm>
        </p:spPr>
        <p:txBody>
          <a:bodyPr>
            <a:normAutofit/>
          </a:bodyPr>
          <a:lstStyle/>
          <a:p>
            <a:r>
              <a:rPr lang="pt-BR" sz="3200" dirty="0"/>
              <a:t>IMPACTO SOCIAL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0FBD85-65EB-46E4-B17E-306AE82B3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38289" y="6251835"/>
            <a:ext cx="1405289" cy="340353"/>
          </a:xfrm>
        </p:spPr>
        <p:txBody>
          <a:bodyPr>
            <a:normAutofit fontScale="85000" lnSpcReduction="10000"/>
          </a:bodyPr>
          <a:lstStyle/>
          <a:p>
            <a:r>
              <a:rPr lang="pt-BR" sz="1800" dirty="0"/>
              <a:t>(PORTO,2018)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155DC0-D530-414C-BC97-A2CD0AC29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88" t="21109" r="8366" b="12522"/>
          <a:stretch/>
        </p:blipFill>
        <p:spPr>
          <a:xfrm>
            <a:off x="1077227" y="1301740"/>
            <a:ext cx="9345329" cy="48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28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4229A2C-BC3E-4C01-9874-D88C9437222A}"/>
              </a:ext>
            </a:extLst>
          </p:cNvPr>
          <p:cNvSpPr/>
          <p:nvPr/>
        </p:nvSpPr>
        <p:spPr>
          <a:xfrm>
            <a:off x="1073888" y="669852"/>
            <a:ext cx="8070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latin typeface="+mj-lt"/>
              </a:rPr>
              <a:t>QUESTÃO NORTEADORA</a:t>
            </a:r>
          </a:p>
          <a:p>
            <a:endParaRPr lang="pt-BR" sz="2800" dirty="0"/>
          </a:p>
          <a:p>
            <a:r>
              <a:rPr lang="pt-BR" sz="2800" dirty="0"/>
              <a:t>Os materiais didáticos que são utilizados para o ensino de crianças, jovens e adultos servem para o público da terceira idade?</a:t>
            </a:r>
          </a:p>
        </p:txBody>
      </p:sp>
    </p:spTree>
    <p:extLst>
      <p:ext uri="{BB962C8B-B14F-4D97-AF65-F5344CB8AC3E}">
        <p14:creationId xmlns:p14="http://schemas.microsoft.com/office/powerpoint/2010/main" val="153461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A94828-3343-4BA2-9275-25C5776E8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632637"/>
            <a:ext cx="10353762" cy="559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latin typeface="+mj-lt"/>
              </a:rPr>
              <a:t>HIPÓTESES</a:t>
            </a:r>
          </a:p>
          <a:p>
            <a:pPr marL="0" indent="0">
              <a:buNone/>
            </a:pPr>
            <a:r>
              <a:rPr lang="pt-BR" dirty="0"/>
              <a:t>Adaptar material didático apropriado para o trabalho com a terceira idade devido às limitações fisiológicas decorrentes do envelhecimento como: diminuição da visão e audição, limitação dos movimentos, e, serem representados com figuras apropriadas;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24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D322D-5D2F-4659-88AA-4541E1C2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OBJETIVOS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ADC1F6-6E65-4DEA-B232-D03E0B212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Desenvolver e adaptar materiais e metodologias que se adequem às necessidades fisiológicas, emocionais e cognitivas dos alunos;</a:t>
            </a:r>
          </a:p>
          <a:p>
            <a:r>
              <a:rPr lang="pt-BR" dirty="0"/>
              <a:t>Verificar dentre tais metodologias e materiais desenvolvidos qual modelo se adequa melhor às necessidades dos alunos;</a:t>
            </a:r>
          </a:p>
          <a:p>
            <a:r>
              <a:rPr lang="pt-BR" dirty="0"/>
              <a:t>Analisar o desenvolvimento da aprendizagem da língua inglesa utilizando os materiais e as metodologias;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9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3E888-59A7-411B-A198-5461DC41D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74" y="265814"/>
            <a:ext cx="3593807" cy="489098"/>
          </a:xfrm>
        </p:spPr>
        <p:txBody>
          <a:bodyPr>
            <a:noAutofit/>
          </a:bodyPr>
          <a:lstStyle/>
          <a:p>
            <a:r>
              <a:rPr lang="pt-BR" sz="3200" dirty="0"/>
              <a:t>METODOLOGIA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06B63F0-A456-4B81-9380-13C8F2788A78}"/>
              </a:ext>
            </a:extLst>
          </p:cNvPr>
          <p:cNvSpPr/>
          <p:nvPr/>
        </p:nvSpPr>
        <p:spPr>
          <a:xfrm>
            <a:off x="797442" y="754912"/>
            <a:ext cx="1113229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Desenvolver uma metodologia apropriada para a terceira idade, entre erros e acertos, com textos de aproximadamente 50/70 palavras</a:t>
            </a:r>
            <a:r>
              <a:rPr lang="pt-BR" sz="28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Aplicação de testes emocionais em cada aula – início e final da aula;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Ensinar estruturas da língua para transmitir conhecimentos de palavras, e, estruturas da língua. (sujeitos, verbos, complementos);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Aplicar as quatro habilidades linguísticas (ouvir, falar, ler, escrever);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Apresentação  dos diálogos em </a:t>
            </a:r>
            <a:r>
              <a:rPr lang="pt-BR" sz="2400" b="1" i="1" dirty="0"/>
              <a:t>role play – </a:t>
            </a:r>
            <a:r>
              <a:rPr lang="pt-BR" sz="2400" b="1" dirty="0"/>
              <a:t>teatro.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Sociabilização, momento de trocas de experiência - </a:t>
            </a:r>
            <a:r>
              <a:rPr lang="pt-BR" sz="2400" b="1" i="1" dirty="0" err="1"/>
              <a:t>Coffee</a:t>
            </a:r>
            <a:r>
              <a:rPr lang="pt-BR" sz="2400" b="1" i="1" dirty="0"/>
              <a:t> break</a:t>
            </a:r>
          </a:p>
          <a:p>
            <a:r>
              <a:rPr lang="pt-BR" sz="2400" dirty="0"/>
              <a:t>______________________________________________</a:t>
            </a:r>
          </a:p>
          <a:p>
            <a:r>
              <a:rPr lang="pt-BR" sz="2400" dirty="0"/>
              <a:t>Membros da equipe do Projeto:</a:t>
            </a:r>
          </a:p>
          <a:p>
            <a:r>
              <a:rPr lang="pt-BR" sz="2400" dirty="0"/>
              <a:t>17 alunos </a:t>
            </a:r>
            <a:r>
              <a:rPr lang="pt-BR" sz="2400" dirty="0" err="1"/>
              <a:t>envelhe</a:t>
            </a:r>
            <a:r>
              <a:rPr lang="pt-BR" sz="2400" b="1" dirty="0" err="1"/>
              <a:t>sc</a:t>
            </a:r>
            <a:r>
              <a:rPr lang="pt-BR" sz="2400" dirty="0" err="1"/>
              <a:t>entes</a:t>
            </a:r>
            <a:r>
              <a:rPr lang="pt-BR" sz="2400" dirty="0"/>
              <a:t> e terceira idade matriculados;</a:t>
            </a:r>
          </a:p>
          <a:p>
            <a:r>
              <a:rPr lang="pt-BR" sz="2400" dirty="0"/>
              <a:t>04  alunos </a:t>
            </a:r>
            <a:r>
              <a:rPr lang="pt-BR" sz="2400" dirty="0" err="1"/>
              <a:t>envelhescentes</a:t>
            </a:r>
            <a:r>
              <a:rPr lang="pt-BR" sz="2400" dirty="0"/>
              <a:t>;</a:t>
            </a:r>
          </a:p>
          <a:p>
            <a:r>
              <a:rPr lang="pt-BR" sz="2400" dirty="0"/>
              <a:t>10 alunos da terceira Idade;</a:t>
            </a:r>
          </a:p>
          <a:p>
            <a:r>
              <a:rPr lang="pt-BR" sz="2400" dirty="0"/>
              <a:t>02 ministrantes / documentadores;</a:t>
            </a:r>
          </a:p>
          <a:p>
            <a:r>
              <a:rPr lang="pt-BR" sz="2400" dirty="0"/>
              <a:t>01 Coordenador;</a:t>
            </a:r>
          </a:p>
          <a:p>
            <a:r>
              <a:rPr lang="pt-BR" sz="2400" dirty="0"/>
              <a:t> 01 Coordenador Adjunto.  </a:t>
            </a:r>
          </a:p>
        </p:txBody>
      </p:sp>
    </p:spTree>
    <p:extLst>
      <p:ext uri="{BB962C8B-B14F-4D97-AF65-F5344CB8AC3E}">
        <p14:creationId xmlns:p14="http://schemas.microsoft.com/office/powerpoint/2010/main" val="228087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62CCA-EF97-48EA-B05A-A19CFBB9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365125"/>
            <a:ext cx="10630786" cy="474847"/>
          </a:xfrm>
        </p:spPr>
        <p:txBody>
          <a:bodyPr>
            <a:noAutofit/>
          </a:bodyPr>
          <a:lstStyle/>
          <a:p>
            <a:r>
              <a:rPr lang="pt-BR" sz="3200" dirty="0"/>
              <a:t>RESULTADOS</a:t>
            </a: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DCB9E-6EEC-45F2-BD7D-F9633C48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1C81F1B-4D4C-4235-824D-D092C17EA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14" y="947959"/>
            <a:ext cx="10813312" cy="57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9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F90E4-219A-4433-9423-BBB9FFFEB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5" y="643898"/>
            <a:ext cx="2094614" cy="477837"/>
          </a:xfrm>
        </p:spPr>
        <p:txBody>
          <a:bodyPr>
            <a:no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688298-7879-4E3F-BBF1-8F8E4C100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864" y="1244009"/>
            <a:ext cx="9275135" cy="4970093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curso oferece uma boa relação social que proporciona as mudanças de  comportamento emoções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participantes do projeto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envelhe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entes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terceira idade, possuem perfis semelhantes em relação aos objetivos de aprendizagem de uma segunda língua - Inglês.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hora do lanche é o momento de sociabilização, que faz parte do planejamento prévio das aulas, e, dentro das estratégias didáticas do curso, o que favoreceu os comportamentos afetivos. 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necessário explorar novas formas para a variável dos testes emocionais, em relação a construção e consolidação de um processo de ensino e aprendizagem baseada na qualidade de vida dos participantes. 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9115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C735A-AEA3-4FF6-880F-2699FE7E3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243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4523C0D2-A15F-4578-A1C1-901C3EE63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0" y="967565"/>
            <a:ext cx="4974266" cy="2930668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95FCC76-F245-4A3A-8B72-2EFCC43CC620}"/>
              </a:ext>
            </a:extLst>
          </p:cNvPr>
          <p:cNvPicPr/>
          <p:nvPr/>
        </p:nvPicPr>
        <p:blipFill rotWithShape="1">
          <a:blip r:embed="rId3"/>
          <a:srcRect l="19579" t="18606" r="19920" b="6379"/>
          <a:stretch/>
        </p:blipFill>
        <p:spPr bwMode="auto">
          <a:xfrm>
            <a:off x="6911163" y="1009649"/>
            <a:ext cx="4880344" cy="27011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5228AD-BFDE-48E9-BE1C-651F65FD5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63" y="4078262"/>
            <a:ext cx="4880344" cy="24146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FF7C67F-88A6-4530-A395-7DAAC150E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80" y="4013816"/>
            <a:ext cx="4974266" cy="254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9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803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UNIVERSIDADE FEDERAL DE  SRGIPE CECH- DLES- PROEX-CEPITEC  VI SEMAC: A Aula de Inglês Para a Terceira Idade – 8º Módulo</vt:lpstr>
      <vt:lpstr>IMPACTO SOCIAL</vt:lpstr>
      <vt:lpstr>Apresentação do PowerPoint</vt:lpstr>
      <vt:lpstr>Apresentação do PowerPoint</vt:lpstr>
      <vt:lpstr>OBJETIVOS</vt:lpstr>
      <vt:lpstr>METODOLOGIA</vt:lpstr>
      <vt:lpstr>RESULTADOS</vt:lpstr>
      <vt:lpstr>Resultados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 SEMAC: A Aula de Inglês Para a Terceira Idade – 8º Módulo</dc:title>
  <dc:creator>Raquel Freitag</dc:creator>
  <cp:lastModifiedBy>Raquel Freitag</cp:lastModifiedBy>
  <cp:revision>33</cp:revision>
  <dcterms:created xsi:type="dcterms:W3CDTF">2019-10-09T19:01:56Z</dcterms:created>
  <dcterms:modified xsi:type="dcterms:W3CDTF">2019-10-14T20:36:28Z</dcterms:modified>
</cp:coreProperties>
</file>