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4" r:id="rId5"/>
    <p:sldId id="279" r:id="rId6"/>
    <p:sldId id="281" r:id="rId7"/>
    <p:sldId id="280" r:id="rId8"/>
    <p:sldId id="276" r:id="rId9"/>
    <p:sldId id="273" r:id="rId10"/>
    <p:sldId id="282" r:id="rId11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3A9"/>
    <a:srgbClr val="B89B70"/>
    <a:srgbClr val="36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EIC_2017\slide-01_ajustad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85" y="-27384"/>
            <a:ext cx="9372797" cy="69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3429001"/>
            <a:ext cx="3595936" cy="1890863"/>
          </a:xfrm>
        </p:spPr>
        <p:txBody>
          <a:bodyPr/>
          <a:lstStyle>
            <a:lvl1pPr algn="r">
              <a:defRPr sz="2600" baseline="0">
                <a:solidFill>
                  <a:srgbClr val="D4C3A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2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0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23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16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227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32989"/>
            <a:ext cx="4104456" cy="66294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101075"/>
            <a:ext cx="4042792" cy="672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ocuments\EIC_2017\Fundo puro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99392"/>
            <a:ext cx="9649072" cy="70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20755"/>
            <a:ext cx="5256584" cy="11709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395536" y="2564904"/>
            <a:ext cx="799288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89B7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b="0" i="0" baseline="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395537" y="2372785"/>
            <a:ext cx="7921377" cy="4032249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81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00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3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Documents\EIC_2017\slide-01_ajustad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104"/>
            <a:ext cx="9361040" cy="75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3429000"/>
            <a:ext cx="3744416" cy="11709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82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1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EIC_2017\slide2-04-04.pn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0" y="-99392"/>
            <a:ext cx="9144000" cy="7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5536" y="3497107"/>
            <a:ext cx="4104456" cy="1170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192" y="4677139"/>
            <a:ext cx="4114800" cy="7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1563-A913-4D47-A687-C62F77B6B0BC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5AFA-1AE2-447F-894A-B940FE0EE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B89B7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B89B7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169" y="1504933"/>
            <a:ext cx="8343081" cy="33812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</a:rPr>
              <a:t/>
            </a:r>
            <a:br>
              <a:rPr lang="pt-BR" sz="3200" dirty="0">
                <a:solidFill>
                  <a:srgbClr val="000000"/>
                </a:solidFill>
              </a:rPr>
            </a:br>
            <a:r>
              <a:rPr lang="pt-BR" sz="3200" dirty="0">
                <a:solidFill>
                  <a:srgbClr val="000000"/>
                </a:solidFill>
              </a:rPr>
              <a:t> </a:t>
            </a:r>
            <a:br>
              <a:rPr lang="pt-BR" sz="3200" dirty="0">
                <a:solidFill>
                  <a:srgbClr val="000000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AVSAU - YÔGA NA VIVÊNCIA: PROMOVENDO A QUALIDADE DE VIDA NA UNIVERSIDADE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1800" b="0" dirty="0">
                <a:solidFill>
                  <a:srgbClr val="000000"/>
                </a:solidFill>
              </a:rPr>
              <a:t>PJ186-2018 – Edital 02/2018*</a:t>
            </a:r>
            <a:r>
              <a:rPr lang="pt-BR" sz="1800" dirty="0">
                <a:solidFill>
                  <a:srgbClr val="000000"/>
                </a:solidFill>
              </a:rPr>
              <a:t> </a:t>
            </a:r>
            <a:r>
              <a:rPr lang="pt-BR" sz="3200" dirty="0">
                <a:solidFill>
                  <a:srgbClr val="000000"/>
                </a:solidFill>
              </a:rPr>
              <a:t/>
            </a:r>
            <a:br>
              <a:rPr lang="pt-BR" sz="3200" dirty="0">
                <a:solidFill>
                  <a:srgbClr val="000000"/>
                </a:solidFill>
              </a:rPr>
            </a:br>
            <a:r>
              <a:rPr lang="pt-BR" sz="3200" dirty="0">
                <a:solidFill>
                  <a:srgbClr val="000000"/>
                </a:solidFill>
              </a:rPr>
              <a:t/>
            </a:r>
            <a:br>
              <a:rPr lang="pt-BR" sz="3200" dirty="0">
                <a:solidFill>
                  <a:srgbClr val="000000"/>
                </a:solidFill>
              </a:rPr>
            </a:b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10893" y="4509120"/>
            <a:ext cx="4608512" cy="213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89B7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45" y="764704"/>
            <a:ext cx="6563641" cy="100026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657D60C-EC1F-4C79-A743-B0951E91E86C}"/>
              </a:ext>
            </a:extLst>
          </p:cNvPr>
          <p:cNvSpPr txBox="1"/>
          <p:nvPr/>
        </p:nvSpPr>
        <p:spPr>
          <a:xfrm>
            <a:off x="1978502" y="4354368"/>
            <a:ext cx="6953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Coordenadora: </a:t>
            </a:r>
            <a:r>
              <a:rPr lang="pt-BR" dirty="0"/>
              <a:t>Anny Giselly Milhome da Costa Farre – DENL</a:t>
            </a:r>
          </a:p>
          <a:p>
            <a:endParaRPr lang="pt-BR" dirty="0"/>
          </a:p>
          <a:p>
            <a:r>
              <a:rPr lang="pt-BR" b="1" dirty="0"/>
              <a:t>Bolsistas: </a:t>
            </a:r>
            <a:r>
              <a:rPr lang="pt-BR" u="sng" dirty="0"/>
              <a:t>Stephanny Araújo</a:t>
            </a:r>
            <a:r>
              <a:rPr lang="pt-BR" dirty="0"/>
              <a:t>, </a:t>
            </a:r>
            <a:r>
              <a:rPr lang="it-IT" dirty="0"/>
              <a:t>Alessandra Santos, Diego Valenca, Geissiane Vivian,</a:t>
            </a:r>
            <a:r>
              <a:rPr lang="pt-BR" dirty="0"/>
              <a:t> Tarsila De Leon</a:t>
            </a:r>
          </a:p>
          <a:p>
            <a:endParaRPr lang="it-I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8D181C7-B090-44D6-9CE6-9A2C10E9133E}"/>
              </a:ext>
            </a:extLst>
          </p:cNvPr>
          <p:cNvSpPr/>
          <p:nvPr/>
        </p:nvSpPr>
        <p:spPr>
          <a:xfrm>
            <a:off x="10946" y="5939733"/>
            <a:ext cx="9346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______________________________________________________________________________________</a:t>
            </a:r>
          </a:p>
          <a:p>
            <a:r>
              <a:rPr lang="pt-BR" sz="1300" b="1" dirty="0">
                <a:latin typeface="+mj-lt"/>
              </a:rPr>
              <a:t>*Como o projeto encerrou somente em Dezembro/2018, com relatório final em 2019, não foi apresentado no Encontro de Extensão anterior que foi realizado em novembro/18.</a:t>
            </a:r>
          </a:p>
        </p:txBody>
      </p:sp>
    </p:spTree>
    <p:extLst>
      <p:ext uri="{BB962C8B-B14F-4D97-AF65-F5344CB8AC3E}">
        <p14:creationId xmlns:p14="http://schemas.microsoft.com/office/powerpoint/2010/main" val="29397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3450E8-2405-4D3A-A498-6FD75CE9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72" y="116632"/>
            <a:ext cx="2880320" cy="1170904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REFERÊNCIAS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64AD373-5A4F-4A35-8EB7-B9FAAB3ED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484784"/>
            <a:ext cx="7921377" cy="4896544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chemeClr val="tx1"/>
                </a:solidFill>
              </a:rPr>
              <a:t>DEROSE, L.S.A</a:t>
            </a:r>
            <a:r>
              <a:rPr lang="it-IT" b="1" dirty="0">
                <a:solidFill>
                  <a:schemeClr val="tx1"/>
                </a:solidFill>
              </a:rPr>
              <a:t>. Tratado de Yôga</a:t>
            </a:r>
            <a:r>
              <a:rPr lang="it-IT" dirty="0">
                <a:solidFill>
                  <a:schemeClr val="tx1"/>
                </a:solidFill>
              </a:rPr>
              <a:t>. São Paulo: DeRose Editora, 2016. </a:t>
            </a:r>
          </a:p>
          <a:p>
            <a:r>
              <a:rPr lang="it-IT" dirty="0">
                <a:solidFill>
                  <a:schemeClr val="tx1"/>
                </a:solidFill>
              </a:rPr>
              <a:t>LIN, S.L.; HUANG, C.Y.; SHIU, S.P.; YEH, S.H. Effects of yoga on stress, stress adaption, and heart rate variability among mental health professionals--a randomized controlled trial. </a:t>
            </a:r>
            <a:r>
              <a:rPr lang="it-IT" b="1" dirty="0">
                <a:solidFill>
                  <a:schemeClr val="tx1"/>
                </a:solidFill>
              </a:rPr>
              <a:t>Worldviews Evid Based Nurs,</a:t>
            </a:r>
            <a:r>
              <a:rPr lang="it-IT" dirty="0">
                <a:solidFill>
                  <a:schemeClr val="tx1"/>
                </a:solidFill>
              </a:rPr>
              <a:t> v. 12, n. 4, p. 236-45, Aug 2015. </a:t>
            </a:r>
          </a:p>
          <a:p>
            <a:r>
              <a:rPr lang="it-IT" dirty="0">
                <a:solidFill>
                  <a:schemeClr val="tx1"/>
                </a:solidFill>
              </a:rPr>
              <a:t>SANTOS, A.K.G.V.; REIS, C.C; CHAUD, D.M.A.; MORIMOTO, J.M. Qualidade de vida e alimentação de estudantes universitários que moram na região central de São Paulo sem a presença dos pais e dos responsáveis. </a:t>
            </a:r>
            <a:r>
              <a:rPr lang="it-IT" b="1" dirty="0">
                <a:solidFill>
                  <a:schemeClr val="tx1"/>
                </a:solidFill>
              </a:rPr>
              <a:t>Revista Simbiologias</a:t>
            </a:r>
            <a:r>
              <a:rPr lang="it-IT" dirty="0">
                <a:solidFill>
                  <a:schemeClr val="tx1"/>
                </a:solidFill>
              </a:rPr>
              <a:t>, v. 7, n. 10, p. 76-99, 2014. </a:t>
            </a:r>
          </a:p>
          <a:p>
            <a:r>
              <a:rPr lang="it-IT" dirty="0">
                <a:solidFill>
                  <a:schemeClr val="tx1"/>
                </a:solidFill>
              </a:rPr>
              <a:t>SIMARD, A. A.; HENRY, M. Impact of a short yoga intervention on medical students’ health: A pilot study. </a:t>
            </a:r>
            <a:r>
              <a:rPr lang="it-IT" b="1" dirty="0">
                <a:solidFill>
                  <a:schemeClr val="tx1"/>
                </a:solidFill>
              </a:rPr>
              <a:t>Journal Medical Teacher </a:t>
            </a:r>
            <a:r>
              <a:rPr lang="it-IT" dirty="0">
                <a:solidFill>
                  <a:schemeClr val="tx1"/>
                </a:solidFill>
              </a:rPr>
              <a:t>, v. 31, n. 10, p. 950-952, 2009. </a:t>
            </a:r>
          </a:p>
          <a:p>
            <a:r>
              <a:rPr lang="it-IT" dirty="0">
                <a:solidFill>
                  <a:schemeClr val="tx1"/>
                </a:solidFill>
              </a:rPr>
              <a:t>WHOQOL Group. Development of the World Health Organization WHOQOL-BREF quality of life assessment. The WHOQOL Group. </a:t>
            </a:r>
            <a:r>
              <a:rPr lang="it-IT" b="1" dirty="0">
                <a:solidFill>
                  <a:schemeClr val="tx1"/>
                </a:solidFill>
              </a:rPr>
              <a:t>Psychological Medicine</a:t>
            </a:r>
            <a:r>
              <a:rPr lang="it-IT" dirty="0">
                <a:solidFill>
                  <a:schemeClr val="tx1"/>
                </a:solidFill>
              </a:rPr>
              <a:t>, v. 28, n. 3, p. 551-558, 1998</a:t>
            </a:r>
          </a:p>
        </p:txBody>
      </p:sp>
    </p:spTree>
    <p:extLst>
      <p:ext uri="{BB962C8B-B14F-4D97-AF65-F5344CB8AC3E}">
        <p14:creationId xmlns:p14="http://schemas.microsoft.com/office/powerpoint/2010/main" val="38169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338211"/>
            <a:ext cx="5256584" cy="1170904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OBJETIVOS DO PROJETO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24151" y="1509115"/>
            <a:ext cx="8295697" cy="5362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</a:rPr>
              <a:t>Objetivo Geral</a:t>
            </a:r>
          </a:p>
          <a:p>
            <a:r>
              <a:rPr lang="pt-BR" dirty="0">
                <a:solidFill>
                  <a:schemeClr val="tx1"/>
                </a:solidFill>
              </a:rPr>
              <a:t>Desenvolver práticas regulares de SwáSthya Yôga no Campus Lagarto para contribuir com a qualidade de vida de estudantes, professores e profissionais da área da saúde e educação da UFS e Lagarto.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</a:rPr>
              <a:t>Objetivos Específicos</a:t>
            </a:r>
          </a:p>
          <a:p>
            <a:pPr marL="457200" indent="-457200"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Fornecer ferramentas para melhoria da qualidade de vida e alta performance; </a:t>
            </a:r>
          </a:p>
          <a:p>
            <a:pPr marL="457200" indent="-457200"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Incentivar os sentimentos de união, compaixão e empatia;</a:t>
            </a:r>
          </a:p>
          <a:p>
            <a:pPr marL="457200" indent="-457200"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Detectar mudanças na saúde física e mental dos participantes após participação no projeto.</a:t>
            </a:r>
          </a:p>
        </p:txBody>
      </p:sp>
    </p:spTree>
    <p:extLst>
      <p:ext uri="{BB962C8B-B14F-4D97-AF65-F5344CB8AC3E}">
        <p14:creationId xmlns:p14="http://schemas.microsoft.com/office/powerpoint/2010/main" val="353050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1050" y="466129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EXECUÇÃO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6B70F9D-8F48-4150-89C1-4C2296375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r="4210" b="-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571980" y="1790168"/>
            <a:ext cx="4572000" cy="4601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Foram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realizadas</a:t>
            </a:r>
            <a:r>
              <a:rPr lang="en-US" dirty="0">
                <a:solidFill>
                  <a:srgbClr val="000000"/>
                </a:solidFill>
              </a:rPr>
              <a:t> 42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de Yôga de 50 </a:t>
            </a:r>
            <a:r>
              <a:rPr lang="en-US" dirty="0" err="1">
                <a:solidFill>
                  <a:srgbClr val="000000"/>
                </a:solidFill>
              </a:rPr>
              <a:t>minutos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terças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quintas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de 21 </a:t>
            </a:r>
            <a:r>
              <a:rPr lang="en-US" dirty="0" err="1">
                <a:solidFill>
                  <a:srgbClr val="000000"/>
                </a:solidFill>
              </a:rPr>
              <a:t>semanas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setembro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realizado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Evento</a:t>
            </a:r>
            <a:r>
              <a:rPr lang="en-US" dirty="0">
                <a:solidFill>
                  <a:srgbClr val="000000"/>
                </a:solidFill>
              </a:rPr>
              <a:t> I </a:t>
            </a:r>
            <a:r>
              <a:rPr lang="en-US" dirty="0" err="1">
                <a:solidFill>
                  <a:srgbClr val="000000"/>
                </a:solidFill>
              </a:rPr>
              <a:t>HumanizArte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colaboração</a:t>
            </a:r>
            <a:r>
              <a:rPr lang="en-US" dirty="0">
                <a:solidFill>
                  <a:srgbClr val="000000"/>
                </a:solidFill>
              </a:rPr>
              <a:t> com o Hospital </a:t>
            </a:r>
            <a:r>
              <a:rPr lang="en-US" dirty="0" err="1">
                <a:solidFill>
                  <a:srgbClr val="000000"/>
                </a:solidFill>
              </a:rPr>
              <a:t>Universitário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Lagarto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outubro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realizado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aulão</a:t>
            </a:r>
            <a:r>
              <a:rPr lang="en-US" dirty="0">
                <a:solidFill>
                  <a:srgbClr val="000000"/>
                </a:solidFill>
              </a:rPr>
              <a:t> de Yôga para </a:t>
            </a:r>
            <a:r>
              <a:rPr lang="en-US" dirty="0" err="1">
                <a:solidFill>
                  <a:srgbClr val="000000"/>
                </a:solidFill>
              </a:rPr>
              <a:t>crianças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escola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comunidade</a:t>
            </a:r>
            <a:r>
              <a:rPr lang="en-US" dirty="0">
                <a:solidFill>
                  <a:srgbClr val="000000"/>
                </a:solidFill>
              </a:rPr>
              <a:t> Loyola;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Mensalmente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recolhidas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doações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fraldas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pó</a:t>
            </a:r>
            <a:r>
              <a:rPr lang="en-US" dirty="0">
                <a:solidFill>
                  <a:srgbClr val="000000"/>
                </a:solidFill>
              </a:rPr>
              <a:t> para o </a:t>
            </a:r>
            <a:r>
              <a:rPr lang="en-US" dirty="0" err="1">
                <a:solidFill>
                  <a:srgbClr val="000000"/>
                </a:solidFill>
              </a:rPr>
              <a:t>Asilo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Lagarto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3D608AD-7935-4786-891E-FD648B12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368" y="394214"/>
            <a:ext cx="3933226" cy="153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RESULTADOS QUALITATIVOS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FFD99D5-1DFF-4270-A501-0DB7AAB6C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" y="1848525"/>
            <a:ext cx="2450957" cy="315235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7833325-F8C4-439F-A630-17BE47672019}"/>
              </a:ext>
            </a:extLst>
          </p:cNvPr>
          <p:cNvSpPr/>
          <p:nvPr/>
        </p:nvSpPr>
        <p:spPr>
          <a:xfrm>
            <a:off x="4433368" y="2106173"/>
            <a:ext cx="4891160" cy="410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Elevada</a:t>
            </a:r>
            <a:r>
              <a:rPr lang="en-US" sz="2000" dirty="0"/>
              <a:t> </a:t>
            </a:r>
            <a:r>
              <a:rPr lang="en-US" sz="2000" dirty="0" err="1"/>
              <a:t>procura</a:t>
            </a:r>
            <a:r>
              <a:rPr lang="en-US" sz="2000" dirty="0"/>
              <a:t> pela </a:t>
            </a:r>
            <a:r>
              <a:rPr lang="en-US" sz="2000" dirty="0" err="1"/>
              <a:t>participação</a:t>
            </a:r>
            <a:r>
              <a:rPr lang="en-US" sz="2000" dirty="0"/>
              <a:t> no </a:t>
            </a:r>
            <a:r>
              <a:rPr lang="en-US" sz="2000" dirty="0" err="1"/>
              <a:t>projeto</a:t>
            </a:r>
            <a:r>
              <a:rPr lang="en-US" sz="2000" dirty="0"/>
              <a:t> por </a:t>
            </a:r>
            <a:r>
              <a:rPr lang="en-US" sz="2000" dirty="0" err="1"/>
              <a:t>estudantes</a:t>
            </a:r>
            <a:r>
              <a:rPr lang="en-US" sz="2000" dirty="0"/>
              <a:t> de </a:t>
            </a:r>
            <a:r>
              <a:rPr lang="en-US" sz="2000" dirty="0" err="1"/>
              <a:t>toda</a:t>
            </a:r>
            <a:r>
              <a:rPr lang="en-US" sz="2000" dirty="0"/>
              <a:t> a UFS, inclusive de outros </a:t>
            </a:r>
            <a:r>
              <a:rPr lang="en-US" sz="2000" dirty="0" err="1"/>
              <a:t>Campi</a:t>
            </a:r>
            <a:r>
              <a:rPr lang="en-US" sz="20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TODOS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participantes</a:t>
            </a:r>
            <a:r>
              <a:rPr lang="en-US" sz="2000" dirty="0"/>
              <a:t> </a:t>
            </a:r>
            <a:r>
              <a:rPr lang="en-US" sz="2000" dirty="0" err="1"/>
              <a:t>relataram</a:t>
            </a:r>
            <a:r>
              <a:rPr lang="en-US" sz="2000" dirty="0"/>
              <a:t> </a:t>
            </a:r>
            <a:r>
              <a:rPr lang="en-US" sz="2000" dirty="0" err="1"/>
              <a:t>sentir</a:t>
            </a:r>
            <a:r>
              <a:rPr lang="en-US" sz="2000" dirty="0"/>
              <a:t> </a:t>
            </a:r>
            <a:r>
              <a:rPr lang="en-US" sz="2000" dirty="0" err="1"/>
              <a:t>melhora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seu</a:t>
            </a:r>
            <a:r>
              <a:rPr lang="en-US" sz="2000" dirty="0"/>
              <a:t> peso, </a:t>
            </a:r>
            <a:r>
              <a:rPr lang="en-US" sz="2000" dirty="0" err="1"/>
              <a:t>alongamento</a:t>
            </a:r>
            <a:r>
              <a:rPr lang="en-US" sz="2000" dirty="0"/>
              <a:t> e </a:t>
            </a:r>
            <a:r>
              <a:rPr lang="en-US" sz="2000" dirty="0" err="1"/>
              <a:t>equilíbrio</a:t>
            </a:r>
            <a:r>
              <a:rPr lang="en-US" sz="2000" dirty="0"/>
              <a:t> corporal, </a:t>
            </a:r>
            <a:r>
              <a:rPr lang="en-US" sz="2000" dirty="0" err="1"/>
              <a:t>bem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melhora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saúde</a:t>
            </a:r>
            <a:r>
              <a:rPr lang="en-US" sz="2000" dirty="0"/>
              <a:t> mental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áreas</a:t>
            </a:r>
            <a:r>
              <a:rPr lang="en-US" sz="2000" dirty="0"/>
              <a:t> de </a:t>
            </a:r>
            <a:r>
              <a:rPr lang="en-US" sz="2000" dirty="0" err="1"/>
              <a:t>concentração</a:t>
            </a:r>
            <a:r>
              <a:rPr lang="en-US" sz="2000" dirty="0"/>
              <a:t> e </a:t>
            </a:r>
            <a:r>
              <a:rPr lang="en-US" sz="2000" dirty="0" err="1"/>
              <a:t>conforto</a:t>
            </a:r>
            <a:r>
              <a:rPr lang="en-US" sz="20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Observou</a:t>
            </a:r>
            <a:r>
              <a:rPr lang="en-US" sz="2000" dirty="0"/>
              <a:t>-se que as </a:t>
            </a:r>
            <a:r>
              <a:rPr lang="en-US" sz="2000" dirty="0" err="1"/>
              <a:t>áreas</a:t>
            </a:r>
            <a:r>
              <a:rPr lang="en-US" sz="2000" dirty="0"/>
              <a:t> </a:t>
            </a:r>
            <a:r>
              <a:rPr lang="en-US" sz="2000" dirty="0" err="1"/>
              <a:t>relacionadas</a:t>
            </a:r>
            <a:r>
              <a:rPr lang="en-US" sz="2000" dirty="0"/>
              <a:t> à </a:t>
            </a:r>
            <a:r>
              <a:rPr lang="en-US" sz="2000" dirty="0" err="1"/>
              <a:t>saúde</a:t>
            </a:r>
            <a:r>
              <a:rPr lang="en-US" sz="2000" dirty="0"/>
              <a:t> mental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influenciadas</a:t>
            </a:r>
            <a:r>
              <a:rPr lang="en-US" sz="2000" dirty="0"/>
              <a:t> pela </a:t>
            </a:r>
            <a:r>
              <a:rPr lang="en-US" sz="2000" dirty="0" err="1"/>
              <a:t>prática</a:t>
            </a:r>
            <a:r>
              <a:rPr lang="en-US" sz="2000" dirty="0"/>
              <a:t> do Yôga, que a </a:t>
            </a:r>
            <a:r>
              <a:rPr lang="en-US" sz="2000" dirty="0" err="1"/>
              <a:t>física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154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EFEF1E2-7F54-4701-891B-76C88631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RESULTADOS QUANTITATIVOS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A60CB5-4D7C-44BA-95E6-8B1919FB9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26131"/>
          <a:stretch/>
        </p:blipFill>
        <p:spPr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B98F662-1394-45EA-8E1C-1EE07A66F99D}"/>
              </a:ext>
            </a:extLst>
          </p:cNvPr>
          <p:cNvSpPr/>
          <p:nvPr/>
        </p:nvSpPr>
        <p:spPr>
          <a:xfrm>
            <a:off x="2745124" y="3752849"/>
            <a:ext cx="6366226" cy="29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/>
              <a:t>Participação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de 60 </a:t>
            </a:r>
            <a:r>
              <a:rPr lang="en-US" dirty="0" err="1"/>
              <a:t>pessoas</a:t>
            </a:r>
            <a:r>
              <a:rPr lang="en-US" dirty="0"/>
              <a:t>;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30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mantiveram</a:t>
            </a:r>
            <a:r>
              <a:rPr lang="en-US" dirty="0"/>
              <a:t> </a:t>
            </a:r>
            <a:r>
              <a:rPr lang="en-US" dirty="0" err="1"/>
              <a:t>frequencia</a:t>
            </a:r>
            <a:r>
              <a:rPr lang="en-US" dirty="0"/>
              <a:t> de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75%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práticas</a:t>
            </a: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/>
              <a:t>Caracterização</a:t>
            </a:r>
            <a:r>
              <a:rPr lang="en-US" dirty="0"/>
              <a:t> dos </a:t>
            </a:r>
            <a:r>
              <a:rPr lang="en-US" dirty="0" err="1"/>
              <a:t>participantes</a:t>
            </a:r>
            <a:r>
              <a:rPr lang="en-US" dirty="0"/>
              <a:t>: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Sexo</a:t>
            </a:r>
            <a:r>
              <a:rPr lang="en-US" dirty="0"/>
              <a:t>: 26,7% </a:t>
            </a:r>
            <a:r>
              <a:rPr lang="en-US" dirty="0" err="1"/>
              <a:t>masculino</a:t>
            </a:r>
            <a:r>
              <a:rPr lang="en-US" dirty="0"/>
              <a:t> e 73,3% </a:t>
            </a:r>
            <a:r>
              <a:rPr lang="en-US" dirty="0" err="1"/>
              <a:t>feminino</a:t>
            </a: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Faixa</a:t>
            </a:r>
            <a:r>
              <a:rPr lang="en-US" dirty="0"/>
              <a:t> </a:t>
            </a:r>
            <a:r>
              <a:rPr lang="en-US" dirty="0" err="1"/>
              <a:t>etária</a:t>
            </a:r>
            <a:r>
              <a:rPr lang="en-US" dirty="0"/>
              <a:t>: 23,35% </a:t>
            </a:r>
            <a:r>
              <a:rPr lang="en-US" dirty="0" err="1"/>
              <a:t>até</a:t>
            </a:r>
            <a:r>
              <a:rPr lang="en-US" dirty="0"/>
              <a:t> 20 </a:t>
            </a:r>
            <a:r>
              <a:rPr lang="en-US" dirty="0" err="1"/>
              <a:t>anos</a:t>
            </a:r>
            <a:r>
              <a:rPr lang="en-US" dirty="0"/>
              <a:t>, 50% de 21 a 30 </a:t>
            </a:r>
            <a:r>
              <a:rPr lang="en-US" dirty="0" err="1"/>
              <a:t>anos</a:t>
            </a:r>
            <a:r>
              <a:rPr lang="en-US" dirty="0"/>
              <a:t>, 6,7% de 31 a 40 </a:t>
            </a:r>
            <a:r>
              <a:rPr lang="en-US" dirty="0" err="1"/>
              <a:t>anos</a:t>
            </a:r>
            <a:r>
              <a:rPr lang="en-US" dirty="0"/>
              <a:t>, 10% de 41 a 50 </a:t>
            </a:r>
            <a:r>
              <a:rPr lang="en-US" dirty="0" err="1"/>
              <a:t>anos</a:t>
            </a:r>
            <a:r>
              <a:rPr lang="en-US" dirty="0"/>
              <a:t>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Comunidade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: 10% </a:t>
            </a:r>
            <a:r>
              <a:rPr lang="en-US" dirty="0" err="1"/>
              <a:t>professores</a:t>
            </a:r>
            <a:r>
              <a:rPr lang="en-US" dirty="0"/>
              <a:t>, 66,7% </a:t>
            </a:r>
            <a:r>
              <a:rPr lang="en-US" dirty="0" err="1"/>
              <a:t>estudantes</a:t>
            </a:r>
            <a:r>
              <a:rPr lang="en-US" dirty="0"/>
              <a:t> – </a:t>
            </a:r>
            <a:r>
              <a:rPr lang="en-US" dirty="0" err="1"/>
              <a:t>Comunidade</a:t>
            </a:r>
            <a:r>
              <a:rPr lang="en-US" dirty="0"/>
              <a:t> Externa: 6,7% </a:t>
            </a:r>
            <a:r>
              <a:rPr lang="en-US" dirty="0" err="1"/>
              <a:t>professores</a:t>
            </a:r>
            <a:r>
              <a:rPr lang="en-US" dirty="0"/>
              <a:t> da rede </a:t>
            </a:r>
          </a:p>
        </p:txBody>
      </p:sp>
    </p:spTree>
    <p:extLst>
      <p:ext uri="{BB962C8B-B14F-4D97-AF65-F5344CB8AC3E}">
        <p14:creationId xmlns:p14="http://schemas.microsoft.com/office/powerpoint/2010/main" val="271686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17D4BF0-2FFB-4051-AC00-DFBB3033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9091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62605" y="-2"/>
            <a:ext cx="4081395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812F909-54B9-41AC-8F2B-2A6434A3390A}"/>
              </a:ext>
            </a:extLst>
          </p:cNvPr>
          <p:cNvSpPr/>
          <p:nvPr/>
        </p:nvSpPr>
        <p:spPr>
          <a:xfrm>
            <a:off x="5940152" y="175430"/>
            <a:ext cx="3046982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RESULTADOS QUANTITATIVOS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B06695F-A53D-4A24-AD87-3FAF9373E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9289" y="1412714"/>
            <a:ext cx="3851900" cy="32902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Ao</a:t>
            </a:r>
            <a:r>
              <a:rPr lang="en-US" sz="2200" dirty="0">
                <a:solidFill>
                  <a:schemeClr val="tx1"/>
                </a:solidFill>
              </a:rPr>
              <a:t> final do </a:t>
            </a:r>
            <a:r>
              <a:rPr lang="en-US" sz="2200" dirty="0" err="1">
                <a:solidFill>
                  <a:schemeClr val="tx1"/>
                </a:solidFill>
              </a:rPr>
              <a:t>projeto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foi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aplicado</a:t>
            </a:r>
            <a:r>
              <a:rPr lang="en-US" sz="2200" dirty="0">
                <a:solidFill>
                  <a:schemeClr val="tx1"/>
                </a:solidFill>
              </a:rPr>
              <a:t> um </a:t>
            </a:r>
            <a:r>
              <a:rPr lang="en-US" sz="2200" dirty="0" err="1">
                <a:solidFill>
                  <a:schemeClr val="tx1"/>
                </a:solidFill>
              </a:rPr>
              <a:t>questionário</a:t>
            </a:r>
            <a:r>
              <a:rPr lang="en-US" sz="2200" dirty="0">
                <a:solidFill>
                  <a:schemeClr val="tx1"/>
                </a:solidFill>
              </a:rPr>
              <a:t> para </a:t>
            </a:r>
            <a:r>
              <a:rPr lang="en-US" sz="2200" dirty="0" err="1">
                <a:solidFill>
                  <a:schemeClr val="tx1"/>
                </a:solidFill>
              </a:rPr>
              <a:t>avaliação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possíveis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mudanças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aspectos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específicos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saúde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física</a:t>
            </a:r>
            <a:r>
              <a:rPr lang="en-US" sz="2200" dirty="0">
                <a:solidFill>
                  <a:schemeClr val="tx1"/>
                </a:solidFill>
              </a:rPr>
              <a:t> e mental e </a:t>
            </a:r>
            <a:r>
              <a:rPr lang="en-US" sz="2200" dirty="0" err="1">
                <a:solidFill>
                  <a:schemeClr val="tx1"/>
                </a:solidFill>
              </a:rPr>
              <a:t>geração</a:t>
            </a:r>
            <a:r>
              <a:rPr lang="en-US" sz="2200" dirty="0">
                <a:solidFill>
                  <a:schemeClr val="tx1"/>
                </a:solidFill>
              </a:rPr>
              <a:t> de dados </a:t>
            </a:r>
            <a:r>
              <a:rPr lang="en-US" sz="2200" dirty="0" err="1">
                <a:solidFill>
                  <a:schemeClr val="tx1"/>
                </a:solidFill>
              </a:rPr>
              <a:t>sobre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impacto</a:t>
            </a:r>
            <a:r>
              <a:rPr lang="en-US" sz="2200" dirty="0">
                <a:solidFill>
                  <a:schemeClr val="tx1"/>
                </a:solidFill>
              </a:rPr>
              <a:t> do </a:t>
            </a:r>
            <a:r>
              <a:rPr lang="en-US" sz="2200" dirty="0" err="1">
                <a:solidFill>
                  <a:schemeClr val="tx1"/>
                </a:solidFill>
              </a:rPr>
              <a:t>mesmo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Quadro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página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seguir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1173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5E2A7F10-DA53-4E37-A739-96F68E17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0" y="643467"/>
            <a:ext cx="58311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 interior, teto, edifício, mesa&#10;&#10;Descrição gerada automa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1724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2393" y="1"/>
            <a:ext cx="547160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Multidão de pessoas ao redor&#10;&#10;Descrição gerada automaticamente">
            <a:extLst>
              <a:ext uri="{FF2B5EF4-FFF2-40B4-BE49-F238E27FC236}">
                <a16:creationId xmlns:a16="http://schemas.microsoft.com/office/drawing/2014/main" xmlns="" id="{DE1234A2-F94B-4FC4-983C-A35C40BF3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6067" b="2"/>
          <a:stretch/>
        </p:blipFill>
        <p:spPr>
          <a:xfrm>
            <a:off x="3797316" y="1"/>
            <a:ext cx="5346685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58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CONSIDERAÇÕES FINAIS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79513" y="2227943"/>
            <a:ext cx="5605630" cy="37882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Feedback </a:t>
            </a:r>
            <a:r>
              <a:rPr lang="en-US" dirty="0" err="1">
                <a:solidFill>
                  <a:schemeClr val="tx1"/>
                </a:solidFill>
              </a:rPr>
              <a:t>positivo</a:t>
            </a:r>
            <a:r>
              <a:rPr lang="en-US" dirty="0">
                <a:solidFill>
                  <a:schemeClr val="tx1"/>
                </a:solidFill>
              </a:rPr>
              <a:t> dos </a:t>
            </a:r>
            <a:r>
              <a:rPr lang="en-US" dirty="0" err="1">
                <a:solidFill>
                  <a:schemeClr val="tx1"/>
                </a:solidFill>
              </a:rPr>
              <a:t>participantes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relação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práticas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benefícios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impactos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Diante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dificuldades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encontradas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necessário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repensar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uma</a:t>
            </a:r>
            <a:r>
              <a:rPr lang="en-US" dirty="0">
                <a:solidFill>
                  <a:schemeClr val="tx1"/>
                </a:solidFill>
              </a:rPr>
              <a:t> nova </a:t>
            </a:r>
            <a:r>
              <a:rPr lang="en-US" dirty="0" err="1">
                <a:solidFill>
                  <a:schemeClr val="tx1"/>
                </a:solidFill>
              </a:rPr>
              <a:t>edição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Como </a:t>
            </a:r>
            <a:r>
              <a:rPr lang="en-US" dirty="0" err="1">
                <a:solidFill>
                  <a:schemeClr val="tx1"/>
                </a:solidFill>
              </a:rPr>
              <a:t>desdobramentos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projeto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temos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Realização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ano</a:t>
            </a:r>
            <a:r>
              <a:rPr lang="en-US" dirty="0">
                <a:solidFill>
                  <a:schemeClr val="tx1"/>
                </a:solidFill>
              </a:rPr>
              <a:t> de 2019 do I </a:t>
            </a:r>
            <a:r>
              <a:rPr lang="en-US" dirty="0" err="1">
                <a:solidFill>
                  <a:schemeClr val="tx1"/>
                </a:solidFill>
              </a:rPr>
              <a:t>Curso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Extensão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Instrutores</a:t>
            </a:r>
            <a:r>
              <a:rPr lang="en-US" dirty="0">
                <a:solidFill>
                  <a:schemeClr val="tx1"/>
                </a:solidFill>
              </a:rPr>
              <a:t> de Yoga no </a:t>
            </a:r>
            <a:r>
              <a:rPr lang="en-US" dirty="0" err="1">
                <a:solidFill>
                  <a:schemeClr val="tx1"/>
                </a:solidFill>
              </a:rPr>
              <a:t>período</a:t>
            </a:r>
            <a:r>
              <a:rPr lang="en-US" dirty="0">
                <a:solidFill>
                  <a:schemeClr val="tx1"/>
                </a:solidFill>
              </a:rPr>
              <a:t> de Janeiro a </a:t>
            </a:r>
            <a:r>
              <a:rPr lang="en-US" dirty="0" err="1">
                <a:solidFill>
                  <a:schemeClr val="tx1"/>
                </a:solidFill>
              </a:rPr>
              <a:t>Outubro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1143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 A nova </a:t>
            </a:r>
            <a:r>
              <a:rPr lang="en-US" dirty="0" err="1">
                <a:solidFill>
                  <a:schemeClr val="tx1"/>
                </a:solidFill>
              </a:rPr>
              <a:t>edição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projeto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iniciou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recentemente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mês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Outubro</a:t>
            </a:r>
            <a:r>
              <a:rPr lang="en-US" dirty="0">
                <a:solidFill>
                  <a:schemeClr val="tx1"/>
                </a:solidFill>
              </a:rPr>
              <a:t>/2019, </a:t>
            </a:r>
            <a:r>
              <a:rPr lang="en-US" dirty="0" err="1">
                <a:solidFill>
                  <a:schemeClr val="tx1"/>
                </a:solidFill>
              </a:rPr>
              <a:t>todas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quartas-feiras</a:t>
            </a:r>
            <a:r>
              <a:rPr lang="en-US" dirty="0">
                <a:solidFill>
                  <a:schemeClr val="tx1"/>
                </a:solidFill>
              </a:rPr>
              <a:t> das 16:30 as 17:30hs,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arte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cultura</a:t>
            </a:r>
            <a:r>
              <a:rPr lang="en-US" dirty="0">
                <a:solidFill>
                  <a:schemeClr val="tx1"/>
                </a:solidFill>
              </a:rPr>
              <a:t> do Campus </a:t>
            </a:r>
            <a:r>
              <a:rPr lang="en-US" dirty="0" err="1">
                <a:solidFill>
                  <a:schemeClr val="tx1"/>
                </a:solidFill>
              </a:rPr>
              <a:t>Lagarto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993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3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Imagem 4" descr="Uma imagem contendo mesa&#10;&#10;Descrição gerada automaticamente">
            <a:extLst>
              <a:ext uri="{FF2B5EF4-FFF2-40B4-BE49-F238E27FC236}">
                <a16:creationId xmlns:a16="http://schemas.microsoft.com/office/drawing/2014/main" xmlns="" id="{CBF6C789-D708-49D2-84CA-AFAD1E2A3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ic2017">
      <a:majorFont>
        <a:latin typeface="Arial 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696</Words>
  <Application>Microsoft Office PowerPoint</Application>
  <PresentationFormat>Apresentação na tela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</vt:lpstr>
      <vt:lpstr>Calibri</vt:lpstr>
      <vt:lpstr>Wingdings</vt:lpstr>
      <vt:lpstr>Tema do Office</vt:lpstr>
      <vt:lpstr>   AVSAU - YÔGA NA VIVÊNCIA: PROMOVENDO A QUALIDADE DE VIDA NA UNIVERSIDADE PJ186-2018 – Edital 02/2018*   </vt:lpstr>
      <vt:lpstr>OBJETIVOS DO PROJETO</vt:lpstr>
      <vt:lpstr>EXECUÇÃO</vt:lpstr>
      <vt:lpstr>RESULTADOS QUALITATIVOS</vt:lpstr>
      <vt:lpstr>RESULTADOS QUANTITATIVOS</vt:lpstr>
      <vt:lpstr>Apresentação do PowerPoint</vt:lpstr>
      <vt:lpstr>Apresentação do PowerPoint</vt:lpstr>
      <vt:lpstr>Apresentação do PowerPoint</vt:lpstr>
      <vt:lpstr>CONSIDERAÇÕES FINAIS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AVSAU - YÔGA NA VIVÊNCIA: PROMOVENDO A QUALIDADE DE VIDA NA UNIVERSIDADE PJ186-2018 – Edital 02/2018*</dc:title>
  <dc:creator>Giselly Milhome</dc:creator>
  <cp:lastModifiedBy>Stephanny Araújo</cp:lastModifiedBy>
  <cp:revision>3</cp:revision>
  <dcterms:created xsi:type="dcterms:W3CDTF">2019-10-16T12:37:13Z</dcterms:created>
  <dcterms:modified xsi:type="dcterms:W3CDTF">2019-10-16T21:44:21Z</dcterms:modified>
</cp:coreProperties>
</file>