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Trocchi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-47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958329">
            <a:off x="-2919611" y="-686980"/>
            <a:ext cx="8852824" cy="5267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700000">
            <a:off x="12626293" y="6755876"/>
            <a:ext cx="10708960" cy="813881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73764" y="592857"/>
            <a:ext cx="11940471" cy="233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6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Trocchi"/>
              </a:rPr>
              <a:t> UNIVERSIDADE FEDERAL DE SERGIPE</a:t>
            </a:r>
          </a:p>
          <a:p>
            <a:pPr algn="ctr">
              <a:lnSpc>
                <a:spcPts val="4646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Trocchi"/>
              </a:rPr>
              <a:t>  CAMPUS PROFESSOR ALBERTO CARVALHO</a:t>
            </a:r>
          </a:p>
          <a:p>
            <a:pPr algn="ctr">
              <a:lnSpc>
                <a:spcPts val="4646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Trocchi"/>
              </a:rPr>
              <a:t>  DEPARTAMENTO DE EDUCAÇÃO</a:t>
            </a:r>
          </a:p>
          <a:p>
            <a:pPr algn="ctr">
              <a:lnSpc>
                <a:spcPts val="4646"/>
              </a:lnSpc>
              <a:spcBef>
                <a:spcPct val="0"/>
              </a:spcBef>
            </a:pPr>
            <a:r>
              <a:rPr lang="en-US" sz="3318">
                <a:solidFill>
                  <a:srgbClr val="000000"/>
                </a:solidFill>
                <a:latin typeface="Trocchi"/>
              </a:rPr>
              <a:t>PRÓ-REITORIA DE EXTENSÃO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3966" y="4436392"/>
            <a:ext cx="16140068" cy="134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7"/>
              </a:lnSpc>
              <a:spcBef>
                <a:spcPct val="0"/>
              </a:spcBef>
            </a:pPr>
            <a:r>
              <a:rPr lang="en-US" sz="3955" dirty="0">
                <a:solidFill>
                  <a:srgbClr val="000000"/>
                </a:solidFill>
                <a:latin typeface="Trocchi"/>
              </a:rPr>
              <a:t>UFSPM - OFICINAS LITERÁRIAS E PRÁTICAS DE</a:t>
            </a:r>
          </a:p>
          <a:p>
            <a:pPr algn="ctr">
              <a:lnSpc>
                <a:spcPts val="5537"/>
              </a:lnSpc>
              <a:spcBef>
                <a:spcPct val="0"/>
              </a:spcBef>
            </a:pPr>
            <a:r>
              <a:rPr lang="en-US" sz="3955" dirty="0">
                <a:solidFill>
                  <a:srgbClr val="000000"/>
                </a:solidFill>
                <a:latin typeface="Trocchi"/>
              </a:rPr>
              <a:t>LEITURAS EM ESCOLAS DA REDE MUNICIPAL DE ITABAIANA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5529" y="6774554"/>
            <a:ext cx="12303102" cy="48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rocchi"/>
              </a:rPr>
              <a:t>Orientadora</a:t>
            </a:r>
            <a:r>
              <a:rPr lang="en-US" sz="2800" dirty="0">
                <a:solidFill>
                  <a:srgbClr val="000000"/>
                </a:solidFill>
                <a:latin typeface="Trocchi"/>
              </a:rPr>
              <a:t>: Prof.ª Dra. </a:t>
            </a:r>
            <a:r>
              <a:rPr lang="en-US" sz="2800" dirty="0" err="1">
                <a:solidFill>
                  <a:srgbClr val="000000"/>
                </a:solidFill>
                <a:latin typeface="Trocchi"/>
              </a:rPr>
              <a:t>Roselusia</a:t>
            </a:r>
            <a:r>
              <a:rPr lang="en-US" sz="2800" dirty="0">
                <a:solidFill>
                  <a:srgbClr val="000000"/>
                </a:solidFill>
                <a:latin typeface="Trocchi"/>
              </a:rPr>
              <a:t> Teresa de </a:t>
            </a:r>
            <a:r>
              <a:rPr lang="en-US" sz="2800" dirty="0" err="1">
                <a:solidFill>
                  <a:srgbClr val="000000"/>
                </a:solidFill>
                <a:latin typeface="Trocchi"/>
              </a:rPr>
              <a:t>Morais</a:t>
            </a:r>
            <a:r>
              <a:rPr lang="en-US" sz="2800" dirty="0">
                <a:solidFill>
                  <a:srgbClr val="000000"/>
                </a:solidFill>
                <a:latin typeface="Trocchi"/>
              </a:rPr>
              <a:t> Oliveira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92454" y="7395197"/>
            <a:ext cx="10132210" cy="4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rocchi"/>
              </a:rPr>
              <a:t>Discente</a:t>
            </a:r>
            <a:r>
              <a:rPr lang="en-US" sz="2800" dirty="0">
                <a:solidFill>
                  <a:srgbClr val="000000"/>
                </a:solidFill>
                <a:latin typeface="Trocchi"/>
              </a:rPr>
              <a:t>: Patricia Brito dos </a:t>
            </a:r>
            <a:r>
              <a:rPr lang="en-US" sz="2800" dirty="0" err="1">
                <a:solidFill>
                  <a:srgbClr val="000000"/>
                </a:solidFill>
                <a:latin typeface="Trocchi"/>
              </a:rPr>
              <a:t>Anjos</a:t>
            </a:r>
            <a:endParaRPr lang="en-US" sz="2800" dirty="0">
              <a:solidFill>
                <a:srgbClr val="000000"/>
              </a:solidFill>
              <a:latin typeface="Trocch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42933" y="8822055"/>
            <a:ext cx="20964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Trocchi"/>
              </a:rPr>
              <a:t>Itabaiana</a:t>
            </a:r>
            <a:endParaRPr lang="en-US" sz="2600" dirty="0">
              <a:solidFill>
                <a:srgbClr val="000000"/>
              </a:solidFill>
              <a:latin typeface="Trocchi"/>
            </a:endParaRP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Trocchi"/>
              </a:rPr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34472">
            <a:off x="3195188" y="9045386"/>
            <a:ext cx="16230600" cy="6167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457748">
            <a:off x="10504502" y="9374422"/>
            <a:ext cx="596103" cy="5961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42975"/>
            <a:ext cx="935968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REFERÊNCIAS BIBLIOGRÁFICAS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626843"/>
            <a:ext cx="16230600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rocchi"/>
              </a:rPr>
              <a:t>PERES. Eliane. THIES. Vania Grim. RAMIL. Chris de Azevedo. Livre acesso ao livro literário como forma de democratização da leitura: o projeto de extensão "estação do livro" (fae-ufpel). Disponível em: &lt;https://periodicos.ufpel.edu.br/ojs2/index.php/expressaextensao/article/view/7868/6976&gt;. Acesso em: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rocchi"/>
              </a:rPr>
              <a:t>18/10/2019, 23:04:20.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497705"/>
            <a:ext cx="1623060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rocchi"/>
              </a:rPr>
              <a:t>MARTINS, Elaine Cristina da Silva. REIS, Gesiele. A Arte Literária na Infância: Uma discussão sobre a formação do leitor mirim. Educere. 2015. Disponível em:&lt;https://educere.bruc.com.br/arquivo/pdf2015/17428_9272.pdf&gt;. Acesso em : 18/10/2019, 09:39:24.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74164"/>
            <a:ext cx="1623060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rocchi"/>
              </a:rPr>
              <a:t>ANDRADE, Ivana Quintão de. FERES, Beatriz dos Santos. Atividades Multisensoriais: Uma proposta de mediação em leitura. 2018. Disponível em: &lt;http://www.anaisdosappil.uff.br/index.php/IXSAPPIL-Ling/article/download/974/666&gt;. Acesso em 18/10/2019, 10:30:09.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90823">
            <a:off x="14049213" y="-4259386"/>
            <a:ext cx="14818657" cy="14670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5932" y="4187049"/>
            <a:ext cx="626008" cy="6260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25541" y="942975"/>
            <a:ext cx="392346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INTRODUÇÃO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5541" y="2541624"/>
            <a:ext cx="12636429" cy="509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Trocchi"/>
              </a:rPr>
              <a:t>A ação de extensão: UFSPM – Oficinas Literárias e Práticas de Leituras em Escolas da Rede Municipal de Itabaiana, vinculada à PROEX, executada de 15/05/2019 a 15/10/2019, possibilitou a partilha de experiências leitoras, práticas de leituras e oficinas literárias em três escolas da rede municipal e estadual de Itabaiana, juntamente com o Campus Professor Alberto Carvalho onde foi preparado um espaço para troca de livros.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136994">
            <a:off x="-4685415" y="8516850"/>
            <a:ext cx="8790865" cy="751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136994">
            <a:off x="-3815300" y="8988539"/>
            <a:ext cx="8790865" cy="7516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80358">
            <a:off x="15697024" y="-2023056"/>
            <a:ext cx="4008405" cy="468819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39238" y="4749165"/>
            <a:ext cx="952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537076" y="942975"/>
            <a:ext cx="332508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OBJETIVOS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1290" y="2008058"/>
            <a:ext cx="15998010" cy="683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3890" lvl="1" indent="-321945" algn="just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Trocchi"/>
              </a:rPr>
              <a:t>Promover espaços de leitura em escolas da rede municipal e no Campus Professor Alberto Carvalho ;</a:t>
            </a:r>
          </a:p>
          <a:p>
            <a:pPr algn="just">
              <a:lnSpc>
                <a:spcPts val="5459"/>
              </a:lnSpc>
            </a:pPr>
            <a:endParaRPr lang="en-US" sz="3900">
              <a:solidFill>
                <a:srgbClr val="000000"/>
              </a:solidFill>
              <a:latin typeface="Trocchi"/>
            </a:endParaRPr>
          </a:p>
          <a:p>
            <a:pPr marL="643890" lvl="1" indent="-321945" algn="just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Trocchi"/>
              </a:rPr>
              <a:t>Mapear os interesses de leitura dos sujeitos envolvidos;</a:t>
            </a:r>
          </a:p>
          <a:p>
            <a:pPr algn="just">
              <a:lnSpc>
                <a:spcPts val="5459"/>
              </a:lnSpc>
            </a:pPr>
            <a:endParaRPr lang="en-US" sz="3900">
              <a:solidFill>
                <a:srgbClr val="000000"/>
              </a:solidFill>
              <a:latin typeface="Trocchi"/>
            </a:endParaRPr>
          </a:p>
          <a:p>
            <a:pPr marL="643890" lvl="1" indent="-321945" algn="just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Trocchi"/>
              </a:rPr>
              <a:t>Verificar as “disposições” e “modos de ler” dos leitores em foco;</a:t>
            </a:r>
          </a:p>
          <a:p>
            <a:pPr algn="just">
              <a:lnSpc>
                <a:spcPts val="5459"/>
              </a:lnSpc>
            </a:pPr>
            <a:endParaRPr lang="en-US" sz="3900">
              <a:solidFill>
                <a:srgbClr val="000000"/>
              </a:solidFill>
              <a:latin typeface="Trocchi"/>
            </a:endParaRPr>
          </a:p>
          <a:p>
            <a:pPr marL="643890" lvl="1" indent="-321945" algn="just">
              <a:lnSpc>
                <a:spcPts val="5459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Trocchi"/>
              </a:rPr>
              <a:t>Contribuir na avaliação e planejamento das atividades didático-pedagógicas que promovam a formação de leitores.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34472">
            <a:off x="1857048" y="9434904"/>
            <a:ext cx="16230600" cy="6167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457748">
            <a:off x="9264885" y="9374422"/>
            <a:ext cx="596103" cy="5961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39238" y="4749165"/>
            <a:ext cx="952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08127" y="942975"/>
            <a:ext cx="4583073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800A0A"/>
                </a:solidFill>
                <a:latin typeface="Trocchi"/>
              </a:rPr>
              <a:t>METODOLOGIA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63478"/>
            <a:ext cx="11647277" cy="557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574" lvl="1" indent="-299787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000000"/>
                </a:solidFill>
                <a:latin typeface="Trocchi"/>
              </a:rPr>
              <a:t>Coleta e análise de dados para o planejamento </a:t>
            </a:r>
          </a:p>
          <a:p>
            <a:pPr>
              <a:lnSpc>
                <a:spcPts val="5084"/>
              </a:lnSpc>
            </a:pPr>
            <a:r>
              <a:rPr lang="en-US" sz="3631">
                <a:solidFill>
                  <a:srgbClr val="000000"/>
                </a:solidFill>
                <a:latin typeface="Trocchi"/>
              </a:rPr>
              <a:t>      das atividades;</a:t>
            </a:r>
          </a:p>
          <a:p>
            <a:pPr>
              <a:lnSpc>
                <a:spcPts val="5084"/>
              </a:lnSpc>
            </a:pPr>
            <a:endParaRPr lang="en-US" sz="3631">
              <a:solidFill>
                <a:srgbClr val="000000"/>
              </a:solidFill>
              <a:latin typeface="Trocchi"/>
            </a:endParaRPr>
          </a:p>
          <a:p>
            <a:pPr marL="599574" lvl="1" indent="-299787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000000"/>
                </a:solidFill>
                <a:latin typeface="Trocchi"/>
              </a:rPr>
              <a:t>Planejamento coletivo;</a:t>
            </a:r>
          </a:p>
          <a:p>
            <a:pPr>
              <a:lnSpc>
                <a:spcPts val="5084"/>
              </a:lnSpc>
            </a:pPr>
            <a:endParaRPr lang="en-US" sz="3631">
              <a:solidFill>
                <a:srgbClr val="000000"/>
              </a:solidFill>
              <a:latin typeface="Trocchi"/>
            </a:endParaRPr>
          </a:p>
          <a:p>
            <a:pPr marL="599574" lvl="1" indent="-299787" algn="just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000000"/>
                </a:solidFill>
                <a:latin typeface="Trocchi"/>
              </a:rPr>
              <a:t>Identificação de espaços de leitura;</a:t>
            </a:r>
          </a:p>
          <a:p>
            <a:pPr algn="just">
              <a:lnSpc>
                <a:spcPts val="5084"/>
              </a:lnSpc>
            </a:pPr>
            <a:endParaRPr lang="en-US" sz="3631">
              <a:solidFill>
                <a:srgbClr val="000000"/>
              </a:solidFill>
              <a:latin typeface="Trocchi"/>
            </a:endParaRPr>
          </a:p>
          <a:p>
            <a:pPr marL="599574" lvl="1" indent="-299787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000000"/>
                </a:solidFill>
                <a:latin typeface="Trocchi"/>
              </a:rPr>
              <a:t>Avaliação sistemática do andamento do projeto.</a:t>
            </a:r>
          </a:p>
          <a:p>
            <a:pPr algn="ctr">
              <a:lnSpc>
                <a:spcPts val="3948"/>
              </a:lnSpc>
            </a:pPr>
            <a:endParaRPr lang="en-US" sz="3631">
              <a:solidFill>
                <a:srgbClr val="000000"/>
              </a:solidFill>
              <a:latin typeface="Trocchi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55680">
            <a:off x="11581206" y="2677722"/>
            <a:ext cx="6024758" cy="493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411" r="38393"/>
          <a:stretch>
            <a:fillRect/>
          </a:stretch>
        </p:blipFill>
        <p:spPr>
          <a:xfrm>
            <a:off x="-266700" y="-307073"/>
            <a:ext cx="7572503" cy="10901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627644">
            <a:off x="-4852660" y="9585412"/>
            <a:ext cx="6710076" cy="45293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058" b="5058"/>
          <a:stretch>
            <a:fillRect/>
          </a:stretch>
        </p:blipFill>
        <p:spPr>
          <a:xfrm>
            <a:off x="-133350" y="-1710976"/>
            <a:ext cx="8276479" cy="5579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4978" b="4978"/>
          <a:stretch>
            <a:fillRect/>
          </a:stretch>
        </p:blipFill>
        <p:spPr>
          <a:xfrm>
            <a:off x="-266700" y="6653950"/>
            <a:ext cx="8409829" cy="56793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4930" b="4930"/>
          <a:stretch>
            <a:fillRect/>
          </a:stretch>
        </p:blipFill>
        <p:spPr>
          <a:xfrm>
            <a:off x="-717708" y="2963564"/>
            <a:ext cx="5458796" cy="3690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9364" y="2399581"/>
            <a:ext cx="3613765" cy="48183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382000" y="674846"/>
            <a:ext cx="91440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800A0A"/>
                </a:solidFill>
                <a:latin typeface="Trocchi"/>
              </a:rPr>
              <a:t>VI TROCA-TROCA DE LIVROS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35570" y="2351956"/>
            <a:ext cx="7261466" cy="3276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6"/>
              </a:lnSpc>
              <a:spcBef>
                <a:spcPct val="0"/>
              </a:spcBef>
            </a:pPr>
            <a:r>
              <a:rPr lang="en-US" sz="2697" dirty="0">
                <a:solidFill>
                  <a:srgbClr val="000000"/>
                </a:solidFill>
                <a:latin typeface="Trocchi"/>
              </a:rPr>
              <a:t>“[...]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consideramos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,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assim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, que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disponibilizar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livros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literários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para a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comunidade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acadêmica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e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em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geral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é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uma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forma de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contribuição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para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garantir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um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direito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de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cidadania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: o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acesso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aos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bens </a:t>
            </a:r>
            <a:r>
              <a:rPr lang="en-US" sz="2697" dirty="0" err="1">
                <a:solidFill>
                  <a:srgbClr val="000000"/>
                </a:solidFill>
                <a:latin typeface="Trocchi"/>
              </a:rPr>
              <a:t>culturais</a:t>
            </a:r>
            <a:r>
              <a:rPr lang="en-US" sz="2697" dirty="0">
                <a:solidFill>
                  <a:srgbClr val="000000"/>
                </a:solidFill>
                <a:latin typeface="Trocchi"/>
              </a:rPr>
              <a:t> [...]” (PERES; THIES; RAMIL, 2016, p. 04).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t="557" b="557"/>
          <a:stretch>
            <a:fillRect/>
          </a:stretch>
        </p:blipFill>
        <p:spPr>
          <a:xfrm>
            <a:off x="10484325" y="5276667"/>
            <a:ext cx="5054195" cy="5010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002659">
            <a:off x="11960684" y="7864594"/>
            <a:ext cx="11604014" cy="440952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073307" y="1339691"/>
            <a:ext cx="818599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Trocchi"/>
              </a:rPr>
              <a:t>Campus Profº Alberto Carvalho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058896">
            <a:off x="-3406899" y="5407667"/>
            <a:ext cx="5987024" cy="45501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6216" y="942975"/>
            <a:ext cx="818698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OFICINAS LITERÁRIAS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53" y="3835064"/>
            <a:ext cx="6556084" cy="4934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63199" y="669788"/>
            <a:ext cx="3749980" cy="4999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266" t="5643" b="5643"/>
          <a:stretch>
            <a:fillRect/>
          </a:stretch>
        </p:blipFill>
        <p:spPr>
          <a:xfrm rot="-5400000">
            <a:off x="10828784" y="3573498"/>
            <a:ext cx="5178649" cy="76823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7941" r="7941"/>
          <a:stretch>
            <a:fillRect/>
          </a:stretch>
        </p:blipFill>
        <p:spPr>
          <a:xfrm>
            <a:off x="12113179" y="1028700"/>
            <a:ext cx="6556084" cy="56127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39238" y="4739640"/>
            <a:ext cx="952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566958" y="1607820"/>
            <a:ext cx="740550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Trocchi"/>
              </a:rPr>
              <a:t>Centro Educacional Vicente Machado Menezes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61499" y="719431"/>
            <a:ext cx="818698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OFICINAS LITERÁRIAS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94707" y="-615974"/>
            <a:ext cx="549269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14785" y="0"/>
            <a:ext cx="5373215" cy="4025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93844" y="3839722"/>
            <a:ext cx="6215097" cy="46668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00998" y="2891171"/>
            <a:ext cx="54864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1740" b="1740"/>
          <a:stretch>
            <a:fillRect/>
          </a:stretch>
        </p:blipFill>
        <p:spPr>
          <a:xfrm>
            <a:off x="7694707" y="6516142"/>
            <a:ext cx="5492692" cy="39808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12315469" y="8298568"/>
            <a:ext cx="7000346" cy="525648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06326" y="2325533"/>
            <a:ext cx="6251334" cy="618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Trocchi"/>
              </a:rPr>
              <a:t>A leitura do literário e o contato com o livro são experiências que estão intimamente ligadas aos sentidos e que sugerem a construção e desconstrução de conhecimentos, colocando em relevo, dessa forma, a incumbência da arte literária de compartilhar, por meio de textos e imagens artisticamente produzidas, as inquietações humanas nos diversos espaços e momentos históricos.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Trocchi"/>
              </a:rPr>
              <a:t>(MARTINS; REIS, 2015, p. 39499).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05978" y="8620838"/>
            <a:ext cx="2221549" cy="166616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61499" y="1384276"/>
            <a:ext cx="818698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Trocchi"/>
              </a:rPr>
              <a:t>Escola Estadual Eliezer Porto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510185">
            <a:off x="-6926795" y="7598174"/>
            <a:ext cx="9057519" cy="665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510185">
            <a:off x="-3924251" y="8512896"/>
            <a:ext cx="9057519" cy="665727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4509" y="942975"/>
            <a:ext cx="818698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OFICINAS LITERÁRIAS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7607"/>
          <a:stretch>
            <a:fillRect/>
          </a:stretch>
        </p:blipFill>
        <p:spPr>
          <a:xfrm>
            <a:off x="13026531" y="3778000"/>
            <a:ext cx="5415832" cy="37528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2567" y="0"/>
            <a:ext cx="3976014" cy="53013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26531" y="0"/>
            <a:ext cx="5261469" cy="3946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348" y="5143500"/>
            <a:ext cx="4333234" cy="5777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20014" y="7530850"/>
            <a:ext cx="2069521" cy="367914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987040"/>
            <a:ext cx="7338600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Trocchi"/>
              </a:rPr>
              <a:t>Desse modo, assim como a probabilidade de a semente germinar numa terra previamente preparada é maior, também maior deve ser a probabilidade de os alunos se envolverem com o texto e, assim, produzir níveis diferenciados de sentidos durante a leitura se eles forem preparados antes da leitura. 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Trocchi"/>
              </a:rPr>
              <a:t>(ANDRADE; FERES, 2018, p. 419).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189534" y="6119349"/>
            <a:ext cx="3657459" cy="65021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b="7607"/>
          <a:stretch>
            <a:fillRect/>
          </a:stretch>
        </p:blipFill>
        <p:spPr>
          <a:xfrm>
            <a:off x="13026531" y="3946102"/>
            <a:ext cx="5415832" cy="37528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4509" y="1607820"/>
            <a:ext cx="818698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Trocchi"/>
              </a:rPr>
              <a:t>Escola Municipal 30 de Agosto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627644">
            <a:off x="4283639" y="9577383"/>
            <a:ext cx="6710076" cy="45293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548306" y="942975"/>
            <a:ext cx="818698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0A0A"/>
                </a:solidFill>
                <a:latin typeface="Trocchi"/>
              </a:rPr>
              <a:t>CONCLUSÕES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4477" y="1797810"/>
            <a:ext cx="11609736" cy="698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Trocchi"/>
              </a:rPr>
              <a:t>Ações de extensão como essa precisam ser sempre inseridas nas escolas, não só nas turmas de alfabetização, como também nas turmas de ensino fundamental, pois assim, se propagarão novas sensações e se aguçarão os sentidos, como também a arte contida em cada um de nós e o sentimento de liberdade, de criação literária e exploração do novo, do que é intrínseco a nós mesmos. Para que isso se torne verdade, é de extrema importância que, comece de criança, o conhecimento a ser buscado.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4907280"/>
            <a:ext cx="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9144000" y="5565179"/>
            <a:ext cx="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43545" y="3809745"/>
            <a:ext cx="6477255" cy="64772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884522">
            <a:off x="14439274" y="-857928"/>
            <a:ext cx="11604014" cy="440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654</Words>
  <Application>Microsoft Office PowerPoint</Application>
  <PresentationFormat>Personalizar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Trocchi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Brand Guidelines</dc:title>
  <cp:lastModifiedBy>Patrícia Saori</cp:lastModifiedBy>
  <cp:revision>2</cp:revision>
  <dcterms:created xsi:type="dcterms:W3CDTF">2006-08-16T00:00:00Z</dcterms:created>
  <dcterms:modified xsi:type="dcterms:W3CDTF">2019-10-18T14:56:10Z</dcterms:modified>
  <dc:identifier>DADn6VRmPvg</dc:identifier>
</cp:coreProperties>
</file>