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9" r:id="rId4"/>
    <p:sldId id="260" r:id="rId5"/>
    <p:sldId id="270" r:id="rId6"/>
    <p:sldId id="269" r:id="rId7"/>
    <p:sldId id="27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20"/>
  </p:normalViewPr>
  <p:slideViewPr>
    <p:cSldViewPr snapToGrid="0" snapToObjects="1" showGuides="1">
      <p:cViewPr>
        <p:scale>
          <a:sx n="80" d="100"/>
          <a:sy n="80" d="100"/>
        </p:scale>
        <p:origin x="-318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5AF7B4-3E0E-E346-903C-FC9BF1036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0AD9E03-7735-BE45-A846-FE9623239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AF479F5-ECC1-7E45-AB7D-1A2C5E2C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2624-AE6C-E043-A28B-E6463F395FBE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7AEF341-53B9-BF42-84FE-4E26D050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9295B6C-CEB1-3A49-8DE8-4961DEE1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457C-57EF-8B4D-BFD2-48502FB15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71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8BFFC0-FEAD-5141-92F2-D21AC0F5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7C3BA4E-38A0-4847-A4FD-A8D6CE35C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5655654-6BF0-124D-A1B1-BE8EDF97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2624-AE6C-E043-A28B-E6463F395FBE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50753FD-22FF-A748-B833-EB2E29D1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E60BBA8-AD52-CC4A-B283-2A0462FC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457C-57EF-8B4D-BFD2-48502FB15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270ECEA-80F7-354A-B2CF-91FF8751C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8A23D35B-CDCB-E348-B268-44878C7D0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F0F0A0C-5FB7-8948-8CF5-29C43FC0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2624-AE6C-E043-A28B-E6463F395FBE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5DBF399-32BB-064F-A88D-AB992F90A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65D2EBD-0496-044B-8A71-78FB2EEC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457C-57EF-8B4D-BFD2-48502FB15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93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803457-C82E-7A40-A83C-C109F95F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9531880-DCBA-5F4C-B22A-3EF81FDDE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3135F2E-399A-864D-BB89-9C28C3BB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2624-AE6C-E043-A28B-E6463F395FBE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E4878B2-A6F5-004E-841F-7EFC4948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5ADF3FC-C871-C942-AFE8-9CA6D8EC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457C-57EF-8B4D-BFD2-48502FB15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4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48030B-F904-674A-AAB4-DEEF1FD8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225E76E-6DE4-364C-903A-7FBB08BB1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A48B7FF-7A12-194B-9D71-21050C03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2624-AE6C-E043-A28B-E6463F395FBE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5638AE4-7F50-974A-AE5D-173014A41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1EC1506-E123-ED49-9075-F1B7C9DC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457C-57EF-8B4D-BFD2-48502FB15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52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422FDE-A601-EC4D-8995-83D84ADE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94D4015-EDC0-6B45-B8B1-2404CBB00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B799B2D-343D-2549-8B4A-2B4211929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C14834E-7323-2B4F-9A7A-A0D9D589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2624-AE6C-E043-A28B-E6463F395FBE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0282E4F-92FD-6745-BEBD-0FC1184D4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6541E19-2696-124D-A2C4-443840726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457C-57EF-8B4D-BFD2-48502FB15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39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C96392-3EDF-6F4B-AC06-6AA9C5645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266319F-F128-904E-A08E-A888C625E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080AED4-054D-934B-B658-4B3391050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91E3FF91-E75C-FC4F-8FF0-7A7DFA40B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F482C715-993D-C84B-A6C2-327771556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D20A8BDB-8BC2-4640-BFC6-550AE8B58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2624-AE6C-E043-A28B-E6463F395FBE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84A2B6ED-6E3D-094A-A331-1C0697CA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EA8ABD27-0EB2-FD4A-BA84-5294AA3A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457C-57EF-8B4D-BFD2-48502FB15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40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0059FA-85AC-BE4E-8677-E74603E4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623B2AC2-328E-CE45-934E-6978B587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2624-AE6C-E043-A28B-E6463F395FBE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0D3C871E-E478-5142-A173-389969FD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55D3C348-760B-AB48-A616-282A8777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457C-57EF-8B4D-BFD2-48502FB15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04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A6CCEC56-A7A5-FB41-B931-700DA8EA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2624-AE6C-E043-A28B-E6463F395FBE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3EBB815C-15BF-7E44-882C-776F77CAD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63F5033-07A5-9B4D-ACD4-39A4F6DF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457C-57EF-8B4D-BFD2-48502FB15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164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70F055-7EEB-DC4A-946F-75A6EC96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27D729D-028C-CE43-8893-09B866E0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4F69605-D675-D14A-A41F-F8EBF4940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9A80A7E-8F4C-CD46-BF4B-D041408B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2624-AE6C-E043-A28B-E6463F395FBE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9BEB06D-C498-9B4D-AC87-37A44BAB2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749BC77-DCCF-A741-AD36-94B7D75DD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457C-57EF-8B4D-BFD2-48502FB15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66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FA8C5E-F9DA-7B44-93ED-787B107A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74D5A6DB-9BDA-6A40-9719-8F1E8129C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1C0887B-7E4F-9A4E-A932-B72C8480D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E0AA17A-DF7F-AC4E-A0FE-62C85BAE3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2624-AE6C-E043-A28B-E6463F395FBE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57B9669-7A7D-1341-8536-E7A6AD24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D9D34DB-544E-7945-A91E-5952BFEC1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457C-57EF-8B4D-BFD2-48502FB15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28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38DFAF04-0569-4B4B-8B2F-BA7F366E1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4E6242F-2954-D54E-82A8-2EC43C6D7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3CD8745-A7DA-F14F-9AEB-B3BF9572F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12624-AE6C-E043-A28B-E6463F395FBE}" type="datetimeFigureOut">
              <a:rPr lang="pt-BR" smtClean="0"/>
              <a:t>18/10/2019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DE4B541-FDCC-5D45-8170-7B6D35B36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E5B4406-8516-EE45-AF27-6F97AE346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457C-57EF-8B4D-BFD2-48502FB15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98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reinaldopolito.com.br/dicas-para-falar-melho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5B5672C-AB47-5B40-9D78-54D41DE47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142" y="4994580"/>
            <a:ext cx="12046857" cy="172470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altLang="en-US" sz="1600" b="1" dirty="0">
                <a:solidFill>
                  <a:srgbClr val="4F81BD">
                    <a:lumMod val="75000"/>
                  </a:srgbClr>
                </a:solidFill>
                <a:latin typeface="Arial Narrow"/>
                <a:cs typeface="Arial"/>
              </a:rPr>
              <a:t>Equipe Técnica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altLang="en-US" sz="1600" b="1" dirty="0">
                <a:solidFill>
                  <a:srgbClr val="4F81BD">
                    <a:lumMod val="75000"/>
                  </a:srgbClr>
                </a:solidFill>
                <a:latin typeface="Arial Narrow"/>
                <a:cs typeface="Arial"/>
              </a:rPr>
              <a:t>Coordenadoras: </a:t>
            </a:r>
            <a:r>
              <a:rPr lang="pt-BR" sz="1600" dirty="0" smtClean="0">
                <a:solidFill>
                  <a:srgbClr val="4F81BD">
                    <a:lumMod val="75000"/>
                  </a:srgbClr>
                </a:solidFill>
                <a:latin typeface="Arial Narrow"/>
                <a:cs typeface="Arial"/>
              </a:rPr>
              <a:t>Prof.ª </a:t>
            </a:r>
            <a:r>
              <a:rPr lang="pt-BR" altLang="en-US" sz="1600" dirty="0">
                <a:solidFill>
                  <a:srgbClr val="4F81BD">
                    <a:lumMod val="75000"/>
                  </a:srgbClr>
                </a:solidFill>
                <a:latin typeface="Arial Narrow"/>
                <a:cs typeface="Arial"/>
              </a:rPr>
              <a:t>Eugênia Hermínia </a:t>
            </a:r>
            <a:r>
              <a:rPr lang="pt-BR" altLang="en-US" sz="1600" dirty="0" smtClean="0">
                <a:solidFill>
                  <a:srgbClr val="4F81BD">
                    <a:lumMod val="75000"/>
                  </a:srgbClr>
                </a:solidFill>
                <a:latin typeface="Arial Narrow"/>
                <a:cs typeface="Arial"/>
              </a:rPr>
              <a:t>e </a:t>
            </a:r>
            <a:r>
              <a:rPr lang="pt-BR" altLang="en-US" sz="1600" dirty="0" smtClean="0">
                <a:solidFill>
                  <a:srgbClr val="4F81BD">
                    <a:lumMod val="75000"/>
                  </a:srgbClr>
                </a:solidFill>
                <a:latin typeface="Arial Narrow"/>
                <a:cs typeface="Arial"/>
              </a:rPr>
              <a:t>Prof.ª </a:t>
            </a:r>
            <a:r>
              <a:rPr lang="pt-BR" sz="1600" dirty="0">
                <a:solidFill>
                  <a:srgbClr val="4F81BD">
                    <a:lumMod val="75000"/>
                  </a:srgbClr>
                </a:solidFill>
                <a:latin typeface="Arial Narrow"/>
                <a:cs typeface="Arial"/>
              </a:rPr>
              <a:t>Susana de Carvalho e </a:t>
            </a:r>
            <a:endParaRPr lang="pt-BR" altLang="en-US" sz="1600" dirty="0">
              <a:solidFill>
                <a:srgbClr val="4F81BD">
                  <a:lumMod val="75000"/>
                </a:srgbClr>
              </a:solidFill>
              <a:latin typeface="Arial Narrow"/>
              <a:cs typeface="Arial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altLang="en-US" sz="1600" b="1" dirty="0">
                <a:solidFill>
                  <a:srgbClr val="4F81BD">
                    <a:lumMod val="75000"/>
                  </a:srgbClr>
                </a:solidFill>
                <a:latin typeface="Arial Narrow"/>
                <a:cs typeface="Arial"/>
              </a:rPr>
              <a:t>Colaboradores: </a:t>
            </a:r>
            <a:r>
              <a:rPr lang="pt-BR" altLang="en-US" sz="1600" dirty="0" smtClean="0">
                <a:solidFill>
                  <a:srgbClr val="4F81BD">
                    <a:lumMod val="75000"/>
                  </a:srgbClr>
                </a:solidFill>
                <a:latin typeface="Arial Narrow" pitchFamily="34" charset="0"/>
              </a:rPr>
              <a:t>Prof.ª </a:t>
            </a:r>
            <a:r>
              <a:rPr lang="pt-BR" altLang="en-US" sz="1600" dirty="0">
                <a:solidFill>
                  <a:srgbClr val="4F81BD">
                    <a:lumMod val="75000"/>
                  </a:srgbClr>
                </a:solidFill>
                <a:latin typeface="Arial Narrow" pitchFamily="34" charset="0"/>
              </a:rPr>
              <a:t>Gisane Monteiro  do Conservatório de Musica de Sergipe; Maestro e Diretor Artístico Guilherme Daniel </a:t>
            </a:r>
            <a:r>
              <a:rPr lang="pt-BR" altLang="en-US" sz="1600" dirty="0" err="1">
                <a:solidFill>
                  <a:srgbClr val="4F81BD">
                    <a:lumMod val="75000"/>
                  </a:srgbClr>
                </a:solidFill>
                <a:latin typeface="Arial Narrow" pitchFamily="34" charset="0"/>
              </a:rPr>
              <a:t>Mannis</a:t>
            </a:r>
            <a:r>
              <a:rPr lang="pt-BR" altLang="en-US" sz="1600" dirty="0">
                <a:solidFill>
                  <a:srgbClr val="4F81BD">
                    <a:lumMod val="75000"/>
                  </a:srgbClr>
                </a:solidFill>
                <a:latin typeface="Arial Narrow" pitchFamily="34" charset="0"/>
              </a:rPr>
              <a:t> da </a:t>
            </a:r>
            <a:r>
              <a:rPr lang="pt-BR" altLang="en-US" sz="1600" dirty="0" smtClean="0">
                <a:solidFill>
                  <a:srgbClr val="4F81BD">
                    <a:lumMod val="75000"/>
                  </a:srgbClr>
                </a:solidFill>
                <a:latin typeface="Arial Narrow" pitchFamily="34" charset="0"/>
              </a:rPr>
              <a:t>ORSE</a:t>
            </a:r>
            <a:r>
              <a:rPr lang="pt-BR" altLang="en-US" sz="1600" dirty="0">
                <a:solidFill>
                  <a:srgbClr val="4F81BD">
                    <a:lumMod val="75000"/>
                  </a:srgbClr>
                </a:solidFill>
                <a:latin typeface="Arial Narrow" pitchFamily="34" charset="0"/>
              </a:rPr>
              <a:t>; Marcel Lima membro do Coro ORSSE,</a:t>
            </a:r>
            <a:r>
              <a:rPr lang="pt-BR" altLang="en-US" sz="1600" dirty="0">
                <a:solidFill>
                  <a:srgbClr val="4F81BD">
                    <a:lumMod val="75000"/>
                  </a:srgbClr>
                </a:solidFill>
                <a:latin typeface="Arial Narrow"/>
                <a:cs typeface="Arial"/>
              </a:rPr>
              <a:t> </a:t>
            </a:r>
            <a:r>
              <a:rPr lang="pt-BR" altLang="en-US" sz="1600" dirty="0" smtClean="0">
                <a:solidFill>
                  <a:srgbClr val="4F81BD">
                    <a:lumMod val="75000"/>
                  </a:srgbClr>
                </a:solidFill>
                <a:latin typeface="Arial Narrow"/>
                <a:cs typeface="Arial"/>
              </a:rPr>
              <a:t>Prof.ª </a:t>
            </a:r>
            <a:r>
              <a:rPr lang="pt-BR" altLang="en-US" sz="1600" dirty="0">
                <a:solidFill>
                  <a:srgbClr val="4F81BD">
                    <a:lumMod val="75000"/>
                  </a:srgbClr>
                </a:solidFill>
                <a:latin typeface="Arial Narrow"/>
                <a:cs typeface="Arial"/>
              </a:rPr>
              <a:t>Bruna Mateus Rocha de Andrade</a:t>
            </a:r>
            <a:r>
              <a:rPr lang="pt-BR" altLang="en-US" sz="1600" dirty="0">
                <a:solidFill>
                  <a:srgbClr val="4F81BD">
                    <a:lumMod val="75000"/>
                  </a:srgbClr>
                </a:solidFill>
                <a:latin typeface="Arial Narrow" pitchFamily="34" charset="0"/>
              </a:rPr>
              <a:t> e </a:t>
            </a:r>
            <a:r>
              <a:rPr lang="pt-BR" altLang="en-US" sz="1600" dirty="0">
                <a:solidFill>
                  <a:srgbClr val="4F81BD">
                    <a:lumMod val="75000"/>
                  </a:srgbClr>
                </a:solidFill>
                <a:latin typeface="Arial Narrow"/>
                <a:cs typeface="Arial"/>
              </a:rPr>
              <a:t>Victória Portugal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altLang="en-US" sz="1600" b="1" dirty="0">
                <a:solidFill>
                  <a:srgbClr val="4F81BD">
                    <a:lumMod val="75000"/>
                  </a:srgbClr>
                </a:solidFill>
                <a:latin typeface="Arial Narrow" pitchFamily="34" charset="0"/>
              </a:rPr>
              <a:t>Bolsistas e Voluntários</a:t>
            </a:r>
            <a:r>
              <a:rPr lang="pt-BR" altLang="en-US" sz="1600" dirty="0">
                <a:solidFill>
                  <a:srgbClr val="4F81BD">
                    <a:lumMod val="75000"/>
                  </a:srgbClr>
                </a:solidFill>
                <a:latin typeface="Arial Narrow" pitchFamily="34" charset="0"/>
              </a:rPr>
              <a:t>: Alice Silva; Andreza Santos; Bárbara </a:t>
            </a:r>
            <a:r>
              <a:rPr lang="pt-BR" altLang="en-US" sz="1600" dirty="0" err="1">
                <a:solidFill>
                  <a:srgbClr val="4F81BD">
                    <a:lumMod val="75000"/>
                  </a:srgbClr>
                </a:solidFill>
                <a:latin typeface="Arial Narrow" pitchFamily="34" charset="0"/>
              </a:rPr>
              <a:t>Gramacho</a:t>
            </a:r>
            <a:r>
              <a:rPr lang="pt-BR" altLang="en-US" sz="1600" dirty="0">
                <a:solidFill>
                  <a:srgbClr val="4F81BD">
                    <a:lumMod val="75000"/>
                  </a:srgbClr>
                </a:solidFill>
                <a:latin typeface="Arial Narrow" pitchFamily="34" charset="0"/>
              </a:rPr>
              <a:t>; Bárbara Farias; Carla Sousa; Daniela Santana; Ester Sales; Gabriela Santos; Gabriela Cardoso; Jonas Neto; José Nascimento; Lucas Oliveira; Thaysa Barbosa; Natan Gomes</a:t>
            </a:r>
          </a:p>
          <a:p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6BFCA17F-B1D6-4045-89E7-546284419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31" y="406647"/>
            <a:ext cx="5436889" cy="1384995"/>
          </a:xfrm>
          <a:prstGeom prst="rect">
            <a:avLst/>
          </a:prstGeom>
        </p:spPr>
      </p:pic>
      <p:pic>
        <p:nvPicPr>
          <p:cNvPr id="20" name="image3.png" descr="C:\Users\CECAC02\Pictures\logoproex.jpg">
            <a:extLst>
              <a:ext uri="{FF2B5EF4-FFF2-40B4-BE49-F238E27FC236}">
                <a16:creationId xmlns:a16="http://schemas.microsoft.com/office/drawing/2014/main" xmlns="" id="{9F7E831F-36B3-8745-A163-B78D2114802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087844" y="470193"/>
            <a:ext cx="1202662" cy="489343"/>
          </a:xfrm>
          <a:prstGeom prst="rect">
            <a:avLst/>
          </a:prstGeom>
          <a:ln/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588338C8-63AF-5A45-B36A-D970A880C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914" y="1171416"/>
            <a:ext cx="524774" cy="37012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DA256EAE-6E30-664F-BCBC-5DABEB68749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030" y="1099165"/>
            <a:ext cx="644636" cy="514633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7FF3264C-C43E-C440-AC08-193BDC6C767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545" y="406647"/>
            <a:ext cx="643484" cy="685950"/>
          </a:xfrm>
          <a:prstGeom prst="rect">
            <a:avLst/>
          </a:prstGeom>
          <a:noFill/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xmlns="" id="{D24B5A60-2D07-0347-8C17-E3FF752E4D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502" t="7757" r="25904" b="21855"/>
          <a:stretch/>
        </p:blipFill>
        <p:spPr>
          <a:xfrm>
            <a:off x="11290506" y="345142"/>
            <a:ext cx="885451" cy="754023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18162829-EA00-B241-B7D5-B1C059730E96}"/>
              </a:ext>
            </a:extLst>
          </p:cNvPr>
          <p:cNvSpPr/>
          <p:nvPr/>
        </p:nvSpPr>
        <p:spPr>
          <a:xfrm>
            <a:off x="8451355" y="499713"/>
            <a:ext cx="47091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 </a:t>
            </a:r>
            <a:endParaRPr lang="pt-BR" sz="1600" b="1" dirty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pt-B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xmlns="" id="{6CD8B58A-8C7A-E245-91B4-51AAFAF9B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879" y="2139800"/>
            <a:ext cx="9293044" cy="232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431756" tIns="215876" rIns="431756" bIns="215876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8050" algn="l"/>
                <a:tab pos="8977313" algn="l"/>
                <a:tab pos="9404350" algn="l"/>
                <a:tab pos="10128250" algn="l"/>
                <a:tab pos="10852150" algn="l"/>
                <a:tab pos="11574463" algn="l"/>
                <a:tab pos="12298363" algn="l"/>
                <a:tab pos="13022263" algn="l"/>
                <a:tab pos="13746163" algn="l"/>
                <a:tab pos="14468475" algn="l"/>
                <a:tab pos="15192375" algn="l"/>
                <a:tab pos="15916275" algn="l"/>
                <a:tab pos="16640175" algn="l"/>
              </a:tabLst>
              <a:defRPr sz="1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8050" algn="l"/>
                <a:tab pos="8977313" algn="l"/>
                <a:tab pos="9404350" algn="l"/>
                <a:tab pos="10128250" algn="l"/>
                <a:tab pos="10852150" algn="l"/>
                <a:tab pos="11574463" algn="l"/>
                <a:tab pos="12298363" algn="l"/>
                <a:tab pos="13022263" algn="l"/>
                <a:tab pos="13746163" algn="l"/>
                <a:tab pos="14468475" algn="l"/>
                <a:tab pos="15192375" algn="l"/>
                <a:tab pos="15916275" algn="l"/>
                <a:tab pos="16640175" algn="l"/>
              </a:tabLst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8050" algn="l"/>
                <a:tab pos="8977313" algn="l"/>
                <a:tab pos="9404350" algn="l"/>
                <a:tab pos="10128250" algn="l"/>
                <a:tab pos="10852150" algn="l"/>
                <a:tab pos="11574463" algn="l"/>
                <a:tab pos="12298363" algn="l"/>
                <a:tab pos="13022263" algn="l"/>
                <a:tab pos="13746163" algn="l"/>
                <a:tab pos="14468475" algn="l"/>
                <a:tab pos="15192375" algn="l"/>
                <a:tab pos="15916275" algn="l"/>
                <a:tab pos="16640175" algn="l"/>
              </a:tabLst>
              <a:defRPr sz="1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8050" algn="l"/>
                <a:tab pos="8977313" algn="l"/>
                <a:tab pos="9404350" algn="l"/>
                <a:tab pos="10128250" algn="l"/>
                <a:tab pos="10852150" algn="l"/>
                <a:tab pos="11574463" algn="l"/>
                <a:tab pos="12298363" algn="l"/>
                <a:tab pos="13022263" algn="l"/>
                <a:tab pos="13746163" algn="l"/>
                <a:tab pos="14468475" algn="l"/>
                <a:tab pos="15192375" algn="l"/>
                <a:tab pos="15916275" algn="l"/>
                <a:tab pos="16640175" algn="l"/>
              </a:tabLst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8050" algn="l"/>
                <a:tab pos="8977313" algn="l"/>
                <a:tab pos="9404350" algn="l"/>
                <a:tab pos="10128250" algn="l"/>
                <a:tab pos="10852150" algn="l"/>
                <a:tab pos="11574463" algn="l"/>
                <a:tab pos="12298363" algn="l"/>
                <a:tab pos="13022263" algn="l"/>
                <a:tab pos="13746163" algn="l"/>
                <a:tab pos="14468475" algn="l"/>
                <a:tab pos="15192375" algn="l"/>
                <a:tab pos="15916275" algn="l"/>
                <a:tab pos="16640175" algn="l"/>
              </a:tabLst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8050" algn="l"/>
                <a:tab pos="8977313" algn="l"/>
                <a:tab pos="9404350" algn="l"/>
                <a:tab pos="10128250" algn="l"/>
                <a:tab pos="10852150" algn="l"/>
                <a:tab pos="11574463" algn="l"/>
                <a:tab pos="12298363" algn="l"/>
                <a:tab pos="13022263" algn="l"/>
                <a:tab pos="13746163" algn="l"/>
                <a:tab pos="14468475" algn="l"/>
                <a:tab pos="15192375" algn="l"/>
                <a:tab pos="15916275" algn="l"/>
                <a:tab pos="16640175" algn="l"/>
              </a:tabLst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8050" algn="l"/>
                <a:tab pos="8977313" algn="l"/>
                <a:tab pos="9404350" algn="l"/>
                <a:tab pos="10128250" algn="l"/>
                <a:tab pos="10852150" algn="l"/>
                <a:tab pos="11574463" algn="l"/>
                <a:tab pos="12298363" algn="l"/>
                <a:tab pos="13022263" algn="l"/>
                <a:tab pos="13746163" algn="l"/>
                <a:tab pos="14468475" algn="l"/>
                <a:tab pos="15192375" algn="l"/>
                <a:tab pos="15916275" algn="l"/>
                <a:tab pos="16640175" algn="l"/>
              </a:tabLst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8050" algn="l"/>
                <a:tab pos="8977313" algn="l"/>
                <a:tab pos="9404350" algn="l"/>
                <a:tab pos="10128250" algn="l"/>
                <a:tab pos="10852150" algn="l"/>
                <a:tab pos="11574463" algn="l"/>
                <a:tab pos="12298363" algn="l"/>
                <a:tab pos="13022263" algn="l"/>
                <a:tab pos="13746163" algn="l"/>
                <a:tab pos="14468475" algn="l"/>
                <a:tab pos="15192375" algn="l"/>
                <a:tab pos="15916275" algn="l"/>
                <a:tab pos="16640175" algn="l"/>
              </a:tabLst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8050" algn="l"/>
                <a:tab pos="8977313" algn="l"/>
                <a:tab pos="9404350" algn="l"/>
                <a:tab pos="10128250" algn="l"/>
                <a:tab pos="10852150" algn="l"/>
                <a:tab pos="11574463" algn="l"/>
                <a:tab pos="12298363" algn="l"/>
                <a:tab pos="13022263" algn="l"/>
                <a:tab pos="13746163" algn="l"/>
                <a:tab pos="14468475" algn="l"/>
                <a:tab pos="15192375" algn="l"/>
                <a:tab pos="15916275" algn="l"/>
                <a:tab pos="16640175" algn="l"/>
              </a:tabLst>
              <a:defRPr sz="9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None/>
            </a:pPr>
            <a:r>
              <a:rPr lang="pt-BR" altLang="en-US" sz="2800" b="1" dirty="0" smtClean="0">
                <a:solidFill>
                  <a:schemeClr val="tx2"/>
                </a:solidFill>
                <a:latin typeface="Kristen ITC" panose="03050502040202030202" pitchFamily="66" charset="0"/>
              </a:rPr>
              <a:t> </a:t>
            </a:r>
            <a:r>
              <a:rPr lang="pt-BR" altLang="en-US" sz="1800" b="1" dirty="0" smtClean="0">
                <a:solidFill>
                  <a:schemeClr val="tx2"/>
                </a:solidFill>
                <a:latin typeface="Kristen ITC" panose="03050502040202030202" pitchFamily="66" charset="0"/>
              </a:rPr>
              <a:t>Planos:  WORKSHOP Técnicas vocais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None/>
            </a:pPr>
            <a:r>
              <a:rPr lang="pt-BR" altLang="en-US" sz="1800" b="1" dirty="0" smtClean="0">
                <a:solidFill>
                  <a:schemeClr val="tx2"/>
                </a:solidFill>
                <a:latin typeface="Kristen ITC" panose="03050502040202030202" pitchFamily="66" charset="0"/>
              </a:rPr>
              <a:t>WORKSHOP Para Falar </a:t>
            </a:r>
            <a:r>
              <a:rPr lang="pt-BR" altLang="en-US" sz="1800" b="1" dirty="0">
                <a:solidFill>
                  <a:schemeClr val="tx2"/>
                </a:solidFill>
                <a:latin typeface="Kristen ITC" panose="03050502040202030202" pitchFamily="66" charset="0"/>
              </a:rPr>
              <a:t>Bem </a:t>
            </a:r>
            <a:endParaRPr lang="pt-BR" altLang="en-US" sz="1800" b="1" dirty="0" smtClean="0">
              <a:solidFill>
                <a:schemeClr val="tx2"/>
              </a:solidFill>
              <a:latin typeface="Kristen ITC" panose="03050502040202030202" pitchFamily="66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None/>
            </a:pPr>
            <a:r>
              <a:rPr lang="pt-BR" altLang="en-US" sz="1800" b="1" dirty="0" smtClean="0">
                <a:solidFill>
                  <a:schemeClr val="tx2"/>
                </a:solidFill>
                <a:latin typeface="Kristen ITC" panose="03050502040202030202" pitchFamily="66" charset="0"/>
              </a:rPr>
              <a:t> WORK </a:t>
            </a:r>
            <a:r>
              <a:rPr lang="pt-BR" altLang="en-US" sz="1800" b="1" dirty="0">
                <a:solidFill>
                  <a:schemeClr val="tx2"/>
                </a:solidFill>
                <a:latin typeface="Kristen ITC" panose="03050502040202030202" pitchFamily="66" charset="0"/>
              </a:rPr>
              <a:t>SHOP </a:t>
            </a:r>
            <a:r>
              <a:rPr lang="pt-BR" altLang="en-US" sz="1800" b="1" dirty="0" smtClean="0">
                <a:solidFill>
                  <a:schemeClr val="tx2"/>
                </a:solidFill>
                <a:latin typeface="Kristen ITC" panose="03050502040202030202" pitchFamily="66" charset="0"/>
              </a:rPr>
              <a:t>Princípios </a:t>
            </a:r>
            <a:r>
              <a:rPr lang="pt-BR" altLang="en-US" sz="1800" b="1" dirty="0">
                <a:solidFill>
                  <a:schemeClr val="tx2"/>
                </a:solidFill>
                <a:latin typeface="Kristen ITC" panose="03050502040202030202" pitchFamily="66" charset="0"/>
              </a:rPr>
              <a:t>Musicais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None/>
            </a:pPr>
            <a:r>
              <a:rPr lang="pt-BR" altLang="en-US" sz="1800" b="1" dirty="0" smtClean="0">
                <a:solidFill>
                  <a:schemeClr val="tx2"/>
                </a:solidFill>
                <a:latin typeface="Kristen ITC" panose="03050502040202030202" pitchFamily="66" charset="0"/>
              </a:rPr>
              <a:t>DROPS  </a:t>
            </a:r>
            <a:r>
              <a:rPr lang="pt-BR" altLang="en-US" sz="1800" b="1" dirty="0">
                <a:solidFill>
                  <a:schemeClr val="tx2"/>
                </a:solidFill>
                <a:latin typeface="Kristen ITC" panose="03050502040202030202" pitchFamily="66" charset="0"/>
              </a:rPr>
              <a:t>VOZ, FALA  E </a:t>
            </a:r>
            <a:r>
              <a:rPr lang="pt-BR" altLang="en-US" sz="1800" b="1" dirty="0" smtClean="0">
                <a:solidFill>
                  <a:schemeClr val="tx2"/>
                </a:solidFill>
                <a:latin typeface="Kristen ITC" panose="03050502040202030202" pitchFamily="66" charset="0"/>
              </a:rPr>
              <a:t>CULTURA &amp; Musica na Praça </a:t>
            </a:r>
            <a:endParaRPr lang="pt-BR" altLang="en-US" sz="1800" b="1" dirty="0">
              <a:solidFill>
                <a:schemeClr val="tx2"/>
              </a:solidFill>
              <a:latin typeface="Kristen ITC" panose="03050502040202030202" pitchFamily="66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0" y="173530"/>
            <a:ext cx="1955468" cy="19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32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2000" b="1" dirty="0">
                <a:solidFill>
                  <a:srgbClr val="44546A"/>
                </a:solidFill>
                <a:latin typeface="Kristen ITC" panose="03050502040202030202" pitchFamily="66" charset="0"/>
              </a:rPr>
              <a:t>DROPS  VOZ, FALA  E CULTURA&amp;  MÚSICA NA PRAÇA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01" y="3758304"/>
            <a:ext cx="2780737" cy="2780737"/>
          </a:xfrm>
        </p:spPr>
      </p:pic>
      <p:sp>
        <p:nvSpPr>
          <p:cNvPr id="5" name="Retângulo 4"/>
          <p:cNvSpPr/>
          <p:nvPr/>
        </p:nvSpPr>
        <p:spPr>
          <a:xfrm>
            <a:off x="506681" y="400871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75% vivenciarão o efeito positivo após a aplicação do workshop princípios musicais e </a:t>
            </a:r>
            <a:r>
              <a:rPr lang="pt-BR" i="1" dirty="0"/>
              <a:t>drops</a:t>
            </a:r>
            <a:r>
              <a:rPr lang="pt-BR" dirty="0"/>
              <a:t> na Radio UFS </a:t>
            </a:r>
            <a:r>
              <a:rPr lang="pt-BR" dirty="0" smtClean="0"/>
              <a:t> Os alunos de Fonoaudiologia difundiram pela UFS o projeto de Extensão como o metodologia essencial para  proporcionar </a:t>
            </a:r>
            <a:r>
              <a:rPr lang="pt-BR" dirty="0"/>
              <a:t>a </a:t>
            </a:r>
            <a:r>
              <a:rPr lang="pt-BR" dirty="0" smtClean="0"/>
              <a:t>vivência </a:t>
            </a:r>
            <a:r>
              <a:rPr lang="pt-BR" dirty="0"/>
              <a:t>de </a:t>
            </a:r>
            <a:r>
              <a:rPr lang="pt-BR" dirty="0" smtClean="0"/>
              <a:t>técnicas </a:t>
            </a:r>
            <a:r>
              <a:rPr lang="pt-BR" dirty="0"/>
              <a:t>vocais e conhecimento sobre </a:t>
            </a:r>
            <a:r>
              <a:rPr lang="pt-BR" dirty="0" smtClean="0"/>
              <a:t>princípios musicais,  </a:t>
            </a:r>
            <a:r>
              <a:rPr lang="pt-BR" dirty="0"/>
              <a:t>desenvolvimento auditivo e </a:t>
            </a:r>
            <a:r>
              <a:rPr lang="pt-BR" dirty="0" smtClean="0"/>
              <a:t>integração  social.</a:t>
            </a:r>
            <a:endParaRPr lang="pt-BR" dirty="0"/>
          </a:p>
        </p:txBody>
      </p:sp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72" y="1291236"/>
            <a:ext cx="4044628" cy="227706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61060" y="1569896"/>
            <a:ext cx="6297880" cy="300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O projeto aborda </a:t>
            </a:r>
            <a:r>
              <a:rPr lang="pt-BR" dirty="0"/>
              <a:t>sobre </a:t>
            </a:r>
            <a:r>
              <a:rPr lang="pt-BR" dirty="0" smtClean="0"/>
              <a:t>musica </a:t>
            </a:r>
            <a:r>
              <a:rPr lang="pt-BR" dirty="0"/>
              <a:t>vocal e instrumental enquanto atividade </a:t>
            </a:r>
            <a:r>
              <a:rPr lang="pt-BR" dirty="0" smtClean="0"/>
              <a:t>humana </a:t>
            </a:r>
            <a:r>
              <a:rPr lang="pt-BR" dirty="0"/>
              <a:t>em sociedade, considerando </a:t>
            </a:r>
            <a:r>
              <a:rPr lang="pt-BR" dirty="0" smtClean="0"/>
              <a:t>não </a:t>
            </a:r>
            <a:r>
              <a:rPr lang="pt-BR" dirty="0"/>
              <a:t>somente aspectos de ajustes </a:t>
            </a:r>
            <a:r>
              <a:rPr lang="pt-BR" dirty="0" smtClean="0"/>
              <a:t>laríngeos e </a:t>
            </a:r>
            <a:r>
              <a:rPr lang="pt-BR" dirty="0"/>
              <a:t>vocais, mas aspectos </a:t>
            </a:r>
            <a:r>
              <a:rPr lang="pt-BR" dirty="0" smtClean="0"/>
              <a:t>históricos </a:t>
            </a:r>
            <a:r>
              <a:rPr lang="pt-BR" dirty="0"/>
              <a:t>e atuais sobre a </a:t>
            </a:r>
            <a:r>
              <a:rPr lang="pt-BR" dirty="0" smtClean="0"/>
              <a:t>composições, estruturas rítmicas, harmônicas, melódicas, </a:t>
            </a:r>
            <a:r>
              <a:rPr lang="pt-BR" dirty="0"/>
              <a:t>instrumentos e </a:t>
            </a:r>
            <a:r>
              <a:rPr lang="pt-BR" dirty="0" smtClean="0"/>
              <a:t>sonoridade</a:t>
            </a:r>
            <a:r>
              <a:rPr lang="pt-BR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201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2000" b="1" dirty="0" smtClean="0">
                <a:solidFill>
                  <a:srgbClr val="44546A"/>
                </a:solidFill>
                <a:latin typeface="Kristen ITC" panose="03050502040202030202" pitchFamily="66" charset="0"/>
              </a:rPr>
              <a:t>VOZ</a:t>
            </a:r>
            <a:r>
              <a:rPr lang="pt-BR" altLang="en-US" sz="2000" b="1" dirty="0">
                <a:solidFill>
                  <a:srgbClr val="44546A"/>
                </a:solidFill>
                <a:latin typeface="Kristen ITC" panose="03050502040202030202" pitchFamily="66" charset="0"/>
              </a:rPr>
              <a:t>, FALA  E </a:t>
            </a:r>
            <a:r>
              <a:rPr lang="pt-BR" altLang="en-US" sz="2000" b="1" dirty="0" smtClean="0">
                <a:solidFill>
                  <a:srgbClr val="44546A"/>
                </a:solidFill>
                <a:latin typeface="Kristen ITC" panose="03050502040202030202" pitchFamily="66" charset="0"/>
              </a:rPr>
              <a:t>CULTURA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576" y="1861252"/>
            <a:ext cx="3440160" cy="2580120"/>
          </a:xfrm>
        </p:spPr>
      </p:pic>
      <p:sp>
        <p:nvSpPr>
          <p:cNvPr id="5" name="Retângulo 4"/>
          <p:cNvSpPr/>
          <p:nvPr/>
        </p:nvSpPr>
        <p:spPr>
          <a:xfrm>
            <a:off x="269174" y="159723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dirty="0">
                <a:solidFill>
                  <a:prstClr val="black"/>
                </a:solidFill>
              </a:rPr>
              <a:t>A integração entre cultura e saude resgata a pluralidade da atuação o conjunta nos diversos segmentos acadêmicos que dependem da efetividade da comunicação </a:t>
            </a:r>
            <a:br>
              <a:rPr lang="pt-BR" dirty="0">
                <a:solidFill>
                  <a:prstClr val="black"/>
                </a:solidFill>
              </a:rPr>
            </a:br>
            <a:endParaRPr lang="pt-BR" dirty="0" smtClean="0">
              <a:solidFill>
                <a:prstClr val="black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pt-BR" dirty="0" smtClean="0">
                <a:solidFill>
                  <a:prstClr val="black"/>
                </a:solidFill>
              </a:rPr>
              <a:t>Foram oferecidas as estratégias </a:t>
            </a:r>
            <a:r>
              <a:rPr lang="pt-BR" dirty="0">
                <a:solidFill>
                  <a:prstClr val="black"/>
                </a:solidFill>
              </a:rPr>
              <a:t>que nos devolvam integração entre a mente e o corpo e a voz </a:t>
            </a:r>
            <a:r>
              <a:rPr lang="pt-BR" dirty="0" smtClean="0">
                <a:solidFill>
                  <a:prstClr val="black"/>
                </a:solidFill>
              </a:rPr>
              <a:t>, e que beneficiem  </a:t>
            </a:r>
            <a:r>
              <a:rPr lang="pt-BR" dirty="0">
                <a:solidFill>
                  <a:prstClr val="black"/>
                </a:solidFill>
              </a:rPr>
              <a:t>a vários setores e serviços na sociedade</a:t>
            </a:r>
            <a:r>
              <a:rPr lang="pt-BR" dirty="0" smtClean="0">
                <a:solidFill>
                  <a:prstClr val="black"/>
                </a:solidFill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pt-BR" dirty="0" smtClean="0">
                <a:solidFill>
                  <a:prstClr val="black"/>
                </a:solidFill>
              </a:rPr>
              <a:t>Em  ações : Workshop Drops e difusão na  comunidade.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2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613065" y="356096"/>
            <a:ext cx="10515600" cy="1325563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</a:pPr>
            <a:r>
              <a:rPr lang="pt-BR" altLang="en-US" sz="3200" b="1" dirty="0" smtClean="0">
                <a:solidFill>
                  <a:srgbClr val="44546A"/>
                </a:solidFill>
                <a:latin typeface="Kristen ITC" panose="03050502040202030202" pitchFamily="66" charset="0"/>
                <a:ea typeface="+mn-ea"/>
                <a:cs typeface="+mn-cs"/>
              </a:rPr>
              <a:t/>
            </a:r>
            <a:br>
              <a:rPr lang="pt-BR" altLang="en-US" sz="3200" b="1" dirty="0" smtClean="0">
                <a:solidFill>
                  <a:srgbClr val="44546A"/>
                </a:solidFill>
                <a:latin typeface="Kristen ITC" panose="03050502040202030202" pitchFamily="66" charset="0"/>
                <a:ea typeface="+mn-ea"/>
                <a:cs typeface="+mn-cs"/>
              </a:rPr>
            </a:br>
            <a:r>
              <a:rPr lang="pt-BR" altLang="en-US" sz="2700" b="1" dirty="0" smtClean="0">
                <a:solidFill>
                  <a:srgbClr val="44546A"/>
                </a:solidFill>
                <a:latin typeface="Kristen ITC" panose="03050502040202030202" pitchFamily="66" charset="0"/>
                <a:ea typeface="+mn-ea"/>
                <a:cs typeface="+mn-cs"/>
              </a:rPr>
              <a:t>DROPS   VOZ</a:t>
            </a:r>
            <a:r>
              <a:rPr lang="pt-BR" altLang="en-US" sz="2700" b="1" dirty="0">
                <a:solidFill>
                  <a:srgbClr val="44546A"/>
                </a:solidFill>
                <a:latin typeface="Kristen ITC" panose="03050502040202030202" pitchFamily="66" charset="0"/>
                <a:ea typeface="+mn-ea"/>
                <a:cs typeface="+mn-cs"/>
              </a:rPr>
              <a:t>, FALA  E CULTURA</a:t>
            </a:r>
            <a:r>
              <a:rPr lang="pt-BR" altLang="en-US" sz="3200" b="1" dirty="0">
                <a:solidFill>
                  <a:srgbClr val="44546A"/>
                </a:solidFill>
                <a:latin typeface="Kristen ITC" panose="03050502040202030202" pitchFamily="66" charset="0"/>
                <a:ea typeface="+mn-ea"/>
                <a:cs typeface="+mn-cs"/>
              </a:rPr>
              <a:t/>
            </a:r>
            <a:br>
              <a:rPr lang="pt-BR" altLang="en-US" sz="3200" b="1" dirty="0">
                <a:solidFill>
                  <a:srgbClr val="44546A"/>
                </a:solidFill>
                <a:latin typeface="Kristen ITC" panose="03050502040202030202" pitchFamily="66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3252" y="1675803"/>
            <a:ext cx="6346371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dirty="0" smtClean="0"/>
              <a:t>Programação </a:t>
            </a:r>
            <a:r>
              <a:rPr lang="pt-BR" dirty="0"/>
              <a:t>da </a:t>
            </a:r>
            <a:r>
              <a:rPr lang="pt-BR" dirty="0" smtClean="0"/>
              <a:t>Rádio </a:t>
            </a:r>
            <a:r>
              <a:rPr lang="pt-BR" dirty="0"/>
              <a:t>UFS </a:t>
            </a:r>
            <a:r>
              <a:rPr lang="pt-BR" dirty="0" smtClean="0"/>
              <a:t>FM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dirty="0" smtClean="0"/>
              <a:t> Produção, edição </a:t>
            </a:r>
            <a:r>
              <a:rPr lang="pt-BR" dirty="0"/>
              <a:t>e </a:t>
            </a:r>
            <a:r>
              <a:rPr lang="pt-BR" dirty="0" smtClean="0"/>
              <a:t>roteirização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dirty="0" smtClean="0"/>
              <a:t> Quadros </a:t>
            </a:r>
            <a:r>
              <a:rPr lang="pt-BR" dirty="0"/>
              <a:t>nomeados “Drops</a:t>
            </a:r>
            <a:r>
              <a:rPr lang="pt-BR" dirty="0" smtClean="0"/>
              <a:t>” uma </a:t>
            </a:r>
            <a:r>
              <a:rPr lang="pt-BR" dirty="0"/>
              <a:t>modalidade da </a:t>
            </a:r>
            <a:r>
              <a:rPr lang="pt-BR" dirty="0" smtClean="0"/>
              <a:t>locução radiofônica </a:t>
            </a:r>
            <a:r>
              <a:rPr lang="pt-BR" dirty="0"/>
              <a:t>com </a:t>
            </a:r>
            <a:r>
              <a:rPr lang="pt-BR" dirty="0" smtClean="0"/>
              <a:t>duração de </a:t>
            </a:r>
            <a:r>
              <a:rPr lang="pt-BR" dirty="0"/>
              <a:t>2 a 4 minutos, com o objetivo de informar sobre diversos temas como: </a:t>
            </a:r>
            <a:r>
              <a:rPr lang="pt-BR" dirty="0" smtClean="0"/>
              <a:t>produção </a:t>
            </a:r>
            <a:r>
              <a:rPr lang="pt-BR" dirty="0"/>
              <a:t>vocal, </a:t>
            </a:r>
            <a:r>
              <a:rPr lang="pt-BR" dirty="0" smtClean="0"/>
              <a:t>genética </a:t>
            </a:r>
            <a:r>
              <a:rPr lang="pt-BR" dirty="0"/>
              <a:t>, longevidade, </a:t>
            </a:r>
            <a:r>
              <a:rPr lang="pt-BR" dirty="0" smtClean="0"/>
              <a:t>nutrição, </a:t>
            </a:r>
            <a:r>
              <a:rPr lang="pt-BR" dirty="0"/>
              <a:t>medicamento, </a:t>
            </a:r>
            <a:r>
              <a:rPr lang="pt-BR" dirty="0" smtClean="0"/>
              <a:t>uso vocal </a:t>
            </a:r>
            <a:r>
              <a:rPr lang="pt-BR" dirty="0"/>
              <a:t>e </a:t>
            </a:r>
            <a:r>
              <a:rPr lang="pt-BR" dirty="0" smtClean="0"/>
              <a:t>hábitos de </a:t>
            </a:r>
            <a:r>
              <a:rPr lang="pt-BR" dirty="0"/>
              <a:t>vida e ambiente, mecanismo do canto, mitos vocais, expressividade, </a:t>
            </a:r>
            <a:r>
              <a:rPr lang="pt-BR" dirty="0" smtClean="0"/>
              <a:t>recursos comunicativos</a:t>
            </a:r>
            <a:r>
              <a:rPr lang="pt-BR" dirty="0"/>
              <a:t>, </a:t>
            </a:r>
            <a:r>
              <a:rPr lang="pt-BR" dirty="0" smtClean="0"/>
              <a:t>prosódia, </a:t>
            </a:r>
            <a:r>
              <a:rPr lang="pt-BR" dirty="0"/>
              <a:t>vozes preferidas das </a:t>
            </a:r>
            <a:r>
              <a:rPr lang="pt-BR" dirty="0" smtClean="0"/>
              <a:t>profissões.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17" y="101529"/>
            <a:ext cx="4198063" cy="3148547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17" y="3372592"/>
            <a:ext cx="3865281" cy="289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4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Conteúdo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2" y="1690688"/>
            <a:ext cx="6057900" cy="4238625"/>
          </a:xfr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265" y="1551710"/>
            <a:ext cx="5066063" cy="437760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8" y="315949"/>
            <a:ext cx="5459653" cy="850230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596981" y="5920868"/>
            <a:ext cx="109933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algn="ctr">
              <a:spcBef>
                <a:spcPts val="5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pt-BR" sz="1200" dirty="0">
                <a:latin typeface="Times New Roman"/>
                <a:ea typeface="Times New Roman"/>
              </a:rPr>
              <a:t>Fonte: BEHLAU M, MADAZIO G. </a:t>
            </a:r>
            <a:r>
              <a:rPr lang="pt-BR" sz="1200" b="1" dirty="0">
                <a:latin typeface="Times New Roman"/>
                <a:ea typeface="Times New Roman"/>
              </a:rPr>
              <a:t>Voz – Tudo o que você queria saber sobre fala e canto – perguntas </a:t>
            </a:r>
            <a:r>
              <a:rPr lang="pt-BR" sz="1200" b="1" dirty="0" smtClean="0">
                <a:latin typeface="Times New Roman"/>
                <a:ea typeface="Times New Roman"/>
              </a:rPr>
              <a:t>e  </a:t>
            </a:r>
            <a:r>
              <a:rPr lang="pt-BR" sz="1200" b="1" dirty="0">
                <a:latin typeface="Times New Roman"/>
                <a:ea typeface="Times New Roman"/>
              </a:rPr>
              <a:t>respostas.</a:t>
            </a:r>
            <a:r>
              <a:rPr lang="pt-BR" sz="1200" dirty="0">
                <a:latin typeface="Times New Roman"/>
                <a:ea typeface="Times New Roman"/>
              </a:rPr>
              <a:t> 1 ed. Rio de Janeiro: </a:t>
            </a:r>
            <a:r>
              <a:rPr lang="pt-BR" sz="1200" dirty="0" err="1">
                <a:latin typeface="Times New Roman"/>
                <a:ea typeface="Times New Roman"/>
              </a:rPr>
              <a:t>Revinter</a:t>
            </a:r>
            <a:r>
              <a:rPr lang="pt-BR" sz="1200" dirty="0">
                <a:latin typeface="Times New Roman"/>
                <a:ea typeface="Times New Roman"/>
              </a:rPr>
              <a:t>, 2015, p.1-58.</a:t>
            </a:r>
            <a:endParaRPr lang="pt-BR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079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2900" b="1" dirty="0" smtClean="0">
                <a:solidFill>
                  <a:srgbClr val="44546A"/>
                </a:solidFill>
                <a:latin typeface="Kristen ITC" panose="03050502040202030202" pitchFamily="66" charset="0"/>
              </a:rPr>
              <a:t>DROPS DICAS PARA FALAR MELHOR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2578" y="1409987"/>
            <a:ext cx="9315203" cy="4788931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t-BR" b="1" dirty="0" smtClean="0">
                <a:latin typeface="Times New Roman"/>
                <a:ea typeface="Calibri"/>
                <a:cs typeface="Times New Roman"/>
              </a:rPr>
              <a:t>Seja </a:t>
            </a:r>
            <a:r>
              <a:rPr lang="pt-BR" b="1" dirty="0">
                <a:latin typeface="Times New Roman"/>
                <a:ea typeface="Calibri"/>
                <a:cs typeface="Times New Roman"/>
              </a:rPr>
              <a:t>você mesmo</a:t>
            </a:r>
            <a:endParaRPr lang="pt-BR" sz="2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t-BR" b="1" dirty="0" smtClean="0">
                <a:latin typeface="Times New Roman"/>
                <a:ea typeface="Calibri"/>
                <a:cs typeface="Times New Roman"/>
              </a:rPr>
              <a:t>Pronuncie </a:t>
            </a:r>
            <a:r>
              <a:rPr lang="pt-BR" b="1" dirty="0">
                <a:latin typeface="Times New Roman"/>
                <a:ea typeface="Calibri"/>
                <a:cs typeface="Times New Roman"/>
              </a:rPr>
              <a:t>bem as palavras</a:t>
            </a:r>
            <a:endParaRPr lang="pt-BR" sz="2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t-BR" b="1" dirty="0" smtClean="0">
                <a:latin typeface="Times New Roman"/>
                <a:ea typeface="Calibri"/>
                <a:cs typeface="Times New Roman"/>
              </a:rPr>
              <a:t>Fale </a:t>
            </a:r>
            <a:r>
              <a:rPr lang="pt-BR" b="1" dirty="0">
                <a:latin typeface="Times New Roman"/>
                <a:ea typeface="Calibri"/>
                <a:cs typeface="Times New Roman"/>
              </a:rPr>
              <a:t>com boa intensidade</a:t>
            </a:r>
            <a:endParaRPr lang="pt-BR" sz="2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t-BR" b="1" dirty="0" smtClean="0">
                <a:latin typeface="Times New Roman"/>
                <a:ea typeface="Calibri"/>
                <a:cs typeface="Times New Roman"/>
              </a:rPr>
              <a:t>Fale </a:t>
            </a:r>
            <a:r>
              <a:rPr lang="pt-BR" b="1" dirty="0">
                <a:latin typeface="Times New Roman"/>
                <a:ea typeface="Calibri"/>
                <a:cs typeface="Times New Roman"/>
              </a:rPr>
              <a:t>com boa velocidade</a:t>
            </a:r>
            <a:endParaRPr lang="pt-BR" sz="2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pt-BR" b="1" dirty="0" smtClean="0">
                <a:latin typeface="Times New Roman"/>
                <a:ea typeface="Calibri"/>
                <a:cs typeface="Times New Roman"/>
              </a:rPr>
              <a:t>Fale </a:t>
            </a:r>
            <a:r>
              <a:rPr lang="pt-BR" b="1" dirty="0">
                <a:latin typeface="Times New Roman"/>
                <a:ea typeface="Calibri"/>
                <a:cs typeface="Times New Roman"/>
              </a:rPr>
              <a:t>com bom </a:t>
            </a:r>
            <a:r>
              <a:rPr lang="pt-BR" b="1" dirty="0" smtClean="0">
                <a:latin typeface="Times New Roman"/>
                <a:ea typeface="Calibri"/>
                <a:cs typeface="Times New Roman"/>
              </a:rPr>
              <a:t>ritmo</a:t>
            </a:r>
            <a:r>
              <a:rPr lang="pt-BR" dirty="0" smtClean="0">
                <a:latin typeface="Times New Roman"/>
                <a:ea typeface="Calibri"/>
                <a:cs typeface="Times New Roman"/>
              </a:rPr>
              <a:t>.</a:t>
            </a:r>
            <a:endParaRPr lang="pt-BR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>
                <a:latin typeface="Times New Roman"/>
                <a:ea typeface="Arial"/>
                <a:cs typeface="Times New Roman"/>
              </a:rPr>
              <a:t>6) </a:t>
            </a:r>
            <a:r>
              <a:rPr lang="pt-BR" b="1" dirty="0">
                <a:latin typeface="Times New Roman"/>
                <a:ea typeface="Arial"/>
                <a:cs typeface="Times New Roman"/>
              </a:rPr>
              <a:t>Tenha um vocabulário </a:t>
            </a:r>
            <a:r>
              <a:rPr lang="pt-BR" b="1" dirty="0" smtClean="0">
                <a:latin typeface="Times New Roman"/>
                <a:ea typeface="Arial"/>
                <a:cs typeface="Times New Roman"/>
              </a:rPr>
              <a:t>adequado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b="1" dirty="0" smtClean="0">
                <a:latin typeface="Times New Roman"/>
                <a:ea typeface="Arial"/>
                <a:cs typeface="Times New Roman"/>
              </a:rPr>
              <a:t>7</a:t>
            </a:r>
            <a:r>
              <a:rPr lang="pt-BR" b="1" dirty="0">
                <a:latin typeface="Times New Roman"/>
                <a:ea typeface="Arial"/>
                <a:cs typeface="Times New Roman"/>
              </a:rPr>
              <a:t>) Cuide da Gramática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b="1" dirty="0" smtClean="0">
                <a:latin typeface="Times New Roman"/>
                <a:ea typeface="Arial"/>
                <a:cs typeface="Times New Roman"/>
              </a:rPr>
              <a:t>8</a:t>
            </a:r>
            <a:r>
              <a:rPr lang="pt-BR" b="1" dirty="0">
                <a:latin typeface="Times New Roman"/>
                <a:ea typeface="Arial"/>
                <a:cs typeface="Times New Roman"/>
              </a:rPr>
              <a:t>) Tenha postura correta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b="1" dirty="0">
                <a:latin typeface="Times New Roman"/>
                <a:ea typeface="Arial"/>
                <a:cs typeface="Times New Roman"/>
              </a:rPr>
              <a:t>9) Tenha início, meio e fim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b="1" dirty="0">
                <a:latin typeface="Times New Roman"/>
                <a:ea typeface="Arial"/>
                <a:cs typeface="Times New Roman"/>
              </a:rPr>
              <a:t>10) Fale com emoção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b="1" dirty="0" smtClean="0">
              <a:latin typeface="Times New Roman"/>
              <a:ea typeface="Arial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Fonte: POLITO, R. Curso de expressão verbal. </a:t>
            </a:r>
            <a:r>
              <a:rPr lang="pt-BR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Dicas para falar melhor.</a:t>
            </a:r>
            <a:r>
              <a:rPr lang="pt-B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[Acesso em 04 de </a:t>
            </a:r>
            <a:r>
              <a:rPr lang="pt-BR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jun</a:t>
            </a:r>
            <a:r>
              <a:rPr lang="pt-B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de 2019]   </a:t>
            </a:r>
            <a:r>
              <a:rPr lang="pt-BR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Disponível em: </a:t>
            </a:r>
            <a:r>
              <a:rPr lang="pt-BR" sz="2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https://reinaldopolito.com.br/dicas-para-falar-melhor/</a:t>
            </a:r>
            <a:endParaRPr lang="pt-BR" sz="32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pt-BR" sz="3200" dirty="0">
                <a:ea typeface="Calibri"/>
                <a:cs typeface="Times New Roman"/>
              </a:rPr>
              <a:t> 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>
              <a:ea typeface="Calibri"/>
              <a:cs typeface="Times New Roman"/>
            </a:endParaRP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416" y="1332634"/>
            <a:ext cx="2555916" cy="340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23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2900" b="1" dirty="0">
                <a:solidFill>
                  <a:srgbClr val="44546A"/>
                </a:solidFill>
                <a:latin typeface="Kristen ITC" panose="03050502040202030202" pitchFamily="66" charset="0"/>
              </a:rPr>
              <a:t>DROPS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8828" y="1528742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6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pt-BR" sz="6400" b="1" dirty="0" smtClean="0">
                <a:highlight>
                  <a:srgbClr val="D3D3D3"/>
                </a:highlight>
                <a:latin typeface="Times New Roman"/>
                <a:ea typeface="Times New Roman"/>
                <a:cs typeface="Times New Roman"/>
              </a:rPr>
              <a:t>MECANISMO </a:t>
            </a:r>
            <a:r>
              <a:rPr lang="pt-BR" sz="6400" b="1" dirty="0">
                <a:highlight>
                  <a:srgbClr val="D3D3D3"/>
                </a:highlight>
                <a:latin typeface="Times New Roman"/>
                <a:ea typeface="Times New Roman"/>
                <a:cs typeface="Times New Roman"/>
              </a:rPr>
              <a:t>DO CANTO: aquecimento e desaquecimento vocal</a:t>
            </a:r>
            <a:endParaRPr lang="pt-BR" sz="64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6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Como aquecer a voz ? Qual é o tempo médio para aquecer a voz</a:t>
            </a:r>
            <a:r>
              <a:rPr lang="pt-BR" sz="6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r>
              <a:rPr lang="pt-BR" sz="6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 que é desaquecer a voz? </a:t>
            </a:r>
            <a:endParaRPr lang="pt-BR" sz="64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64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6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 </a:t>
            </a:r>
            <a:r>
              <a:rPr lang="pt-BR" sz="6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aquecimento vocal é feito por meio de exercícios que mobilizam as pregas vocais e todas as estruturas acima da laringe, ou seja, a boca, língua e lábios. Os exercícios variam de acordo com as características de cada indivíduo e com os objetivos de cada profissional. Pessoas que usam a voz profissional falada podem precisar de exercícios de dicção, além dos vocais; já os profissionais da voz cantada podem precisar de exercícios de variação de tom (grave e agudo), além de exercícios de ressonância. </a:t>
            </a:r>
            <a:endParaRPr lang="pt-BR" sz="64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6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 </a:t>
            </a:r>
            <a:r>
              <a:rPr lang="pt-BR" sz="6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aquecimento vocal dura em </a:t>
            </a:r>
            <a:r>
              <a:rPr lang="pt-BR" sz="6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média de 5 à 15 minutos</a:t>
            </a:r>
            <a:r>
              <a:rPr lang="pt-BR" sz="6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pt-BR" sz="64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6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Desaquecer </a:t>
            </a:r>
            <a:r>
              <a:rPr lang="pt-BR" sz="6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 voz significa trazer a voz para os ajustes naturais da emissão, ou seja, para o padrão usado no dia a dia e não na atividade profissional. Alguns profissionais da voz conseguem, imediatamente, </a:t>
            </a:r>
            <a:r>
              <a:rPr lang="pt-BR" sz="6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recalibrar</a:t>
            </a:r>
            <a:r>
              <a:rPr lang="pt-BR" sz="6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sua forma de falar, quando saem de situação profissional, como os atores. Bocejos podem ajudar a quebrar o padrão profissional da voz.</a:t>
            </a:r>
            <a:endParaRPr lang="pt-BR" sz="6400" dirty="0">
              <a:ea typeface="Times New Roman"/>
              <a:cs typeface="Times New Roman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6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 </a:t>
            </a:r>
            <a:r>
              <a:rPr lang="pt-BR" sz="6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 está localizada na parte posterior da cabeça. </a:t>
            </a:r>
            <a:endParaRPr lang="pt-BR" sz="6400" dirty="0">
              <a:ea typeface="Times New Roman"/>
              <a:cs typeface="Times New Roman"/>
            </a:endParaRP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44" y="552201"/>
            <a:ext cx="5314736" cy="75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629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696" y="266460"/>
            <a:ext cx="10515600" cy="1325563"/>
          </a:xfrm>
        </p:spPr>
        <p:txBody>
          <a:bodyPr>
            <a:normAutofit/>
          </a:bodyPr>
          <a:lstStyle/>
          <a:p>
            <a:r>
              <a:rPr lang="pt-BR" altLang="en-US" sz="2400" b="1" dirty="0" smtClean="0">
                <a:solidFill>
                  <a:srgbClr val="44546A"/>
                </a:solidFill>
                <a:latin typeface="Kristen ITC" panose="03050502040202030202" pitchFamily="66" charset="0"/>
              </a:rPr>
              <a:t>WORK SHOP &amp; DROPS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6953" y="1306284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6400" b="1" dirty="0">
                <a:highlight>
                  <a:srgbClr val="D3D3D3"/>
                </a:highlight>
                <a:latin typeface="Times New Roman"/>
                <a:ea typeface="Times New Roman"/>
                <a:cs typeface="Times New Roman"/>
              </a:rPr>
              <a:t>MECANISMO DO CANTO: respiração</a:t>
            </a:r>
            <a:endParaRPr lang="pt-BR" sz="64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6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Existe diferença na respiração para falar e cantar? </a:t>
            </a:r>
            <a:r>
              <a:rPr lang="pt-BR" sz="6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Sim</a:t>
            </a:r>
            <a:r>
              <a:rPr lang="pt-BR" sz="6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Na voz falada, a respiração é natural, e o ciclo respiratório completo varia de acordo com as emoções e o comprimento das frases. Na voz cantada, a respiração é treinada, e os ciclos respiratórios são pré-programados de acordo com as frases musicais.  </a:t>
            </a:r>
            <a:endParaRPr lang="pt-BR" sz="6400" dirty="0">
              <a:ea typeface="Times New Roman"/>
              <a:cs typeface="Times New Roman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6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situação </a:t>
            </a:r>
            <a:r>
              <a:rPr lang="pt-BR" sz="6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profissional, como os atores. Bocejos podem ajudar a quebrar o padrão profissional da voz.</a:t>
            </a:r>
            <a:endParaRPr lang="pt-BR" sz="6400" dirty="0">
              <a:ea typeface="Times New Roman"/>
              <a:cs typeface="Times New Roman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6400" b="1" dirty="0">
                <a:highlight>
                  <a:srgbClr val="D3D3D3"/>
                </a:highlight>
                <a:latin typeface="Times New Roman"/>
                <a:ea typeface="Times New Roman"/>
                <a:cs typeface="Times New Roman"/>
              </a:rPr>
              <a:t>MECANISMO DO CANTO: afinação</a:t>
            </a:r>
            <a:r>
              <a:rPr lang="pt-BR" sz="6400" b="1" dirty="0">
                <a:latin typeface="Times New Roman"/>
                <a:ea typeface="Times New Roman"/>
                <a:cs typeface="Times New Roman"/>
              </a:rPr>
              <a:t> </a:t>
            </a:r>
            <a:endParaRPr lang="pt-BR" sz="64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6400" b="1" dirty="0">
                <a:latin typeface="Times New Roman"/>
                <a:ea typeface="Times New Roman"/>
                <a:cs typeface="Times New Roman"/>
              </a:rPr>
              <a:t>O que acontece com os desafinados? </a:t>
            </a:r>
            <a:endParaRPr lang="pt-BR" sz="64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6400" dirty="0">
                <a:latin typeface="Times New Roman"/>
                <a:ea typeface="Times New Roman"/>
                <a:cs typeface="Times New Roman"/>
              </a:rPr>
              <a:t>O desafinado tem dificuldades para entoar ou manter a emissão de uma determinada nota musical que pode ser reflexo de falhas na percepção auditiva (base do processamento cerebral do som) ou no controle da voz.</a:t>
            </a:r>
            <a:endParaRPr lang="pt-BR" sz="6400" dirty="0">
              <a:ea typeface="Times New Roman"/>
              <a:cs typeface="Times New Roman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6400" b="1" dirty="0">
                <a:solidFill>
                  <a:srgbClr val="000000"/>
                </a:solidFill>
                <a:highlight>
                  <a:srgbClr val="D3D3D3"/>
                </a:highlight>
                <a:latin typeface="Times New Roman"/>
                <a:ea typeface="Times New Roman"/>
                <a:cs typeface="Times New Roman"/>
              </a:rPr>
              <a:t>TERMOS E NOMENCLATURAS NO CANTO: </a:t>
            </a:r>
            <a:r>
              <a:rPr lang="pt-BR" sz="6400" b="1" dirty="0">
                <a:highlight>
                  <a:srgbClr val="D3D3D3"/>
                </a:highlight>
                <a:latin typeface="Times New Roman"/>
                <a:ea typeface="Times New Roman"/>
                <a:cs typeface="Times New Roman"/>
              </a:rPr>
              <a:t>timbre, melodia, ritmo, intensidade, altura e duração.</a:t>
            </a:r>
            <a:r>
              <a:rPr lang="pt-BR" sz="6400" b="1" dirty="0">
                <a:latin typeface="Times New Roman"/>
                <a:ea typeface="Times New Roman"/>
                <a:cs typeface="Times New Roman"/>
              </a:rPr>
              <a:t> </a:t>
            </a:r>
            <a:endParaRPr lang="pt-BR" sz="64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6400" b="1" dirty="0">
                <a:solidFill>
                  <a:srgbClr val="000000"/>
                </a:solidFill>
                <a:highlight>
                  <a:srgbClr val="D3D3D3"/>
                </a:highlight>
                <a:latin typeface="Times New Roman"/>
                <a:ea typeface="Times New Roman"/>
                <a:cs typeface="Times New Roman"/>
              </a:rPr>
              <a:t>O que é timbre?</a:t>
            </a:r>
            <a:r>
              <a:rPr lang="pt-BR" sz="6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Quais as diferenças entre os termos “voz clara” e “voz escura” no canto? </a:t>
            </a:r>
            <a:endParaRPr lang="pt-BR" sz="64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6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 </a:t>
            </a:r>
            <a:r>
              <a:rPr lang="pt-BR" sz="6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timbre  é  a  qualidade acústica que caracteriza uma pessoa. Usamos o termo timbre para instrumentos e qualidade  vocal  para  vozes.  </a:t>
            </a:r>
            <a:r>
              <a:rPr lang="pt-BR" sz="6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 </a:t>
            </a:r>
            <a:r>
              <a:rPr lang="pt-BR" sz="6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voz dita clara nos dá a sensação de ser mais aberta e projetada, com uma emissão mais anterior na face. Por outro lado, uma voz escura nos dá a sensação de ser mais fechada e de está localizada na parte posterior da cabeça. </a:t>
            </a:r>
            <a:endParaRPr lang="pt-BR" sz="6400" dirty="0">
              <a:ea typeface="Times New Roman"/>
              <a:cs typeface="Times New Roman"/>
            </a:endParaRPr>
          </a:p>
          <a:p>
            <a:r>
              <a:rPr lang="pt-BR" sz="4000" dirty="0"/>
              <a:t>Fonte: BEHLAU M, MADAZIO G. Voz – Tudo o que você queria saber sobre fala e canto – perguntas e  respostas. 1 ed. Rio de Janeiro: </a:t>
            </a:r>
            <a:r>
              <a:rPr lang="pt-BR" sz="4000" dirty="0" err="1"/>
              <a:t>Revinter</a:t>
            </a:r>
            <a:r>
              <a:rPr lang="pt-BR" sz="4000" dirty="0"/>
              <a:t>, 2015, </a:t>
            </a:r>
            <a:r>
              <a:rPr lang="pt-BR" sz="4000" dirty="0" smtClean="0"/>
              <a:t>p.97-103</a:t>
            </a:r>
            <a:endParaRPr lang="pt-BR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17" y="546261"/>
            <a:ext cx="5314736" cy="75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39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en-US" sz="2000" b="1" dirty="0">
                <a:solidFill>
                  <a:srgbClr val="44546A"/>
                </a:solidFill>
                <a:latin typeface="Kristen ITC" panose="03050502040202030202" pitchFamily="66" charset="0"/>
                <a:ea typeface="+mn-ea"/>
                <a:cs typeface="+mn-cs"/>
              </a:rPr>
              <a:t>DROPS  VOZ, FALA  E CULTURA&amp; </a:t>
            </a:r>
            <a:r>
              <a:rPr lang="pt-BR" altLang="en-US" sz="2000" b="1" dirty="0" smtClean="0">
                <a:solidFill>
                  <a:srgbClr val="44546A"/>
                </a:solidFill>
                <a:latin typeface="Kristen ITC" panose="03050502040202030202" pitchFamily="66" charset="0"/>
                <a:ea typeface="+mn-ea"/>
                <a:cs typeface="+mn-cs"/>
              </a:rPr>
              <a:t> MÚSICA </a:t>
            </a:r>
            <a:r>
              <a:rPr lang="pt-BR" altLang="en-US" sz="2000" b="1" dirty="0">
                <a:solidFill>
                  <a:srgbClr val="44546A"/>
                </a:solidFill>
                <a:latin typeface="Kristen ITC" panose="03050502040202030202" pitchFamily="66" charset="0"/>
                <a:ea typeface="+mn-ea"/>
                <a:cs typeface="+mn-cs"/>
              </a:rPr>
              <a:t>NA PRAÇA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34" y="1690688"/>
            <a:ext cx="2079836" cy="2773115"/>
          </a:xfrm>
        </p:spPr>
      </p:pic>
      <p:sp>
        <p:nvSpPr>
          <p:cNvPr id="7" name="Retângulo 6"/>
          <p:cNvSpPr/>
          <p:nvPr/>
        </p:nvSpPr>
        <p:spPr>
          <a:xfrm>
            <a:off x="838200" y="1730003"/>
            <a:ext cx="6096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A comunidade foi convidada por meio da entrega de folder para  roda </a:t>
            </a:r>
            <a:r>
              <a:rPr lang="pt-BR" dirty="0"/>
              <a:t>de conversa, </a:t>
            </a:r>
            <a:r>
              <a:rPr lang="pt-BR" dirty="0" smtClean="0"/>
              <a:t> propiciando a </a:t>
            </a:r>
            <a:r>
              <a:rPr lang="pt-BR" dirty="0" err="1" smtClean="0"/>
              <a:t>discussão</a:t>
            </a:r>
            <a:r>
              <a:rPr lang="pt-BR" dirty="0" smtClean="0"/>
              <a:t> </a:t>
            </a:r>
            <a:r>
              <a:rPr lang="pt-BR" dirty="0"/>
              <a:t>de </a:t>
            </a:r>
            <a:r>
              <a:rPr lang="pt-BR" dirty="0" err="1"/>
              <a:t>Faqs</a:t>
            </a:r>
            <a:r>
              <a:rPr lang="pt-BR" dirty="0"/>
              <a:t> da </a:t>
            </a:r>
            <a:r>
              <a:rPr lang="pt-BR" dirty="0" smtClean="0"/>
              <a:t>Sociedade Brasileira de </a:t>
            </a:r>
            <a:r>
              <a:rPr lang="pt-BR" dirty="0"/>
              <a:t>Fonoaudiologia (</a:t>
            </a:r>
            <a:r>
              <a:rPr lang="pt-BR" dirty="0" err="1"/>
              <a:t>SBFa</a:t>
            </a:r>
            <a:r>
              <a:rPr lang="pt-BR" dirty="0"/>
              <a:t>), perguntas e resposta sobre voz falada e cantada e </a:t>
            </a:r>
            <a:r>
              <a:rPr lang="pt-BR" dirty="0" smtClean="0"/>
              <a:t>sobre temas</a:t>
            </a:r>
            <a:r>
              <a:rPr lang="pt-BR" dirty="0"/>
              <a:t>: </a:t>
            </a:r>
            <a:r>
              <a:rPr lang="pt-BR" dirty="0" err="1"/>
              <a:t>música</a:t>
            </a:r>
            <a:r>
              <a:rPr lang="pt-BR" dirty="0"/>
              <a:t> vocal e instrumental; voz no Canto Popular – estilos musicais</a:t>
            </a:r>
            <a:r>
              <a:rPr lang="pt-BR" dirty="0" smtClean="0"/>
              <a:t>: pagode</a:t>
            </a:r>
            <a:r>
              <a:rPr lang="pt-BR" dirty="0"/>
              <a:t>, </a:t>
            </a:r>
            <a:r>
              <a:rPr lang="pt-BR" dirty="0" err="1"/>
              <a:t>axe</a:t>
            </a:r>
            <a:r>
              <a:rPr lang="pt-BR" dirty="0"/>
              <a:t>́, sertanejo, </a:t>
            </a:r>
            <a:r>
              <a:rPr lang="pt-BR" dirty="0" err="1"/>
              <a:t>mpb</a:t>
            </a:r>
            <a:r>
              <a:rPr lang="pt-BR" dirty="0"/>
              <a:t>, rap, roque; Canto Erudito: barroco, </a:t>
            </a:r>
            <a:r>
              <a:rPr lang="pt-BR" dirty="0" err="1"/>
              <a:t>clássico</a:t>
            </a:r>
            <a:r>
              <a:rPr lang="pt-BR" dirty="0" smtClean="0"/>
              <a:t>, </a:t>
            </a:r>
            <a:r>
              <a:rPr lang="pt-BR" dirty="0" err="1" smtClean="0"/>
              <a:t>roma</a:t>
            </a:r>
            <a:r>
              <a:rPr lang="pt-BR" dirty="0" err="1"/>
              <a:t>̂ntico</a:t>
            </a:r>
            <a:r>
              <a:rPr lang="pt-BR" dirty="0"/>
              <a:t>; </a:t>
            </a:r>
            <a:r>
              <a:rPr lang="pt-BR" dirty="0" smtClean="0"/>
              <a:t>e Canto Coral.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03" y="4567634"/>
            <a:ext cx="2980242" cy="19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14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altLang="en-US" sz="2000" b="1" dirty="0">
                <a:solidFill>
                  <a:srgbClr val="44546A"/>
                </a:solidFill>
                <a:latin typeface="Kristen ITC" panose="03050502040202030202" pitchFamily="66" charset="0"/>
              </a:rPr>
              <a:t>Conservatório de Musica de Sergipe e </a:t>
            </a:r>
            <a:r>
              <a:rPr lang="pt-BR" altLang="en-US" sz="2000" b="1" dirty="0" smtClean="0">
                <a:solidFill>
                  <a:srgbClr val="44546A"/>
                </a:solidFill>
                <a:latin typeface="Kristen ITC" panose="03050502040202030202" pitchFamily="66" charset="0"/>
              </a:rPr>
              <a:t/>
            </a:r>
            <a:br>
              <a:rPr lang="pt-BR" altLang="en-US" sz="2000" b="1" dirty="0" smtClean="0">
                <a:solidFill>
                  <a:srgbClr val="44546A"/>
                </a:solidFill>
                <a:latin typeface="Kristen ITC" panose="03050502040202030202" pitchFamily="66" charset="0"/>
              </a:rPr>
            </a:br>
            <a:r>
              <a:rPr lang="pt-BR" altLang="en-US" sz="2000" b="1" dirty="0" smtClean="0">
                <a:solidFill>
                  <a:srgbClr val="44546A"/>
                </a:solidFill>
                <a:latin typeface="Kristen ITC" panose="03050502040202030202" pitchFamily="66" charset="0"/>
              </a:rPr>
              <a:t>Orquestra </a:t>
            </a:r>
            <a:r>
              <a:rPr lang="pt-BR" altLang="en-US" sz="2000" b="1" dirty="0">
                <a:solidFill>
                  <a:srgbClr val="44546A"/>
                </a:solidFill>
                <a:latin typeface="Kristen ITC" panose="03050502040202030202" pitchFamily="66" charset="0"/>
              </a:rPr>
              <a:t>Sinfônica de Sergipe, </a:t>
            </a:r>
            <a:r>
              <a:rPr lang="pt-BR" altLang="en-US" sz="2000" b="1" dirty="0" smtClean="0">
                <a:solidFill>
                  <a:srgbClr val="44546A"/>
                </a:solidFill>
                <a:latin typeface="Kristen ITC" panose="03050502040202030202" pitchFamily="66" charset="0"/>
              </a:rPr>
              <a:t/>
            </a:r>
            <a:br>
              <a:rPr lang="pt-BR" altLang="en-US" sz="2000" b="1" dirty="0" smtClean="0">
                <a:solidFill>
                  <a:srgbClr val="44546A"/>
                </a:solidFill>
                <a:latin typeface="Kristen ITC" panose="03050502040202030202" pitchFamily="66" charset="0"/>
              </a:rPr>
            </a:br>
            <a:r>
              <a:rPr lang="pt-BR" altLang="en-US" sz="2000" b="1" dirty="0" smtClean="0">
                <a:solidFill>
                  <a:srgbClr val="44546A"/>
                </a:solidFill>
                <a:latin typeface="Kristen ITC" panose="03050502040202030202" pitchFamily="66" charset="0"/>
              </a:rPr>
              <a:t>Coral </a:t>
            </a:r>
            <a:r>
              <a:rPr lang="pt-BR" altLang="en-US" sz="2000" b="1" dirty="0">
                <a:solidFill>
                  <a:srgbClr val="44546A"/>
                </a:solidFill>
                <a:latin typeface="Kristen ITC" panose="03050502040202030202" pitchFamily="66" charset="0"/>
              </a:rPr>
              <a:t>e Orquestra Sinfônica da UFS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222" y="395277"/>
            <a:ext cx="3454428" cy="2590821"/>
          </a:xfrm>
        </p:spPr>
      </p:pic>
      <p:sp>
        <p:nvSpPr>
          <p:cNvPr id="5" name="Retângulo 4"/>
          <p:cNvSpPr/>
          <p:nvPr/>
        </p:nvSpPr>
        <p:spPr>
          <a:xfrm>
            <a:off x="629392" y="2065088"/>
            <a:ext cx="515389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dirty="0">
                <a:solidFill>
                  <a:prstClr val="black"/>
                </a:solidFill>
              </a:rPr>
              <a:t>Em virtude do </a:t>
            </a:r>
            <a:r>
              <a:rPr lang="pt-BR" dirty="0" smtClean="0">
                <a:solidFill>
                  <a:prstClr val="black"/>
                </a:solidFill>
              </a:rPr>
              <a:t>período </a:t>
            </a:r>
            <a:r>
              <a:rPr lang="pt-BR" dirty="0">
                <a:solidFill>
                  <a:prstClr val="black"/>
                </a:solidFill>
              </a:rPr>
              <a:t>de férias não aconteceram os encontros mensais no Memorial da </a:t>
            </a:r>
            <a:r>
              <a:rPr lang="pt-BR" dirty="0" smtClean="0">
                <a:solidFill>
                  <a:prstClr val="black"/>
                </a:solidFill>
              </a:rPr>
              <a:t>Democracia. 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prstClr val="black"/>
                </a:solidFill>
              </a:rPr>
              <a:t>No  Workshop e  programa </a:t>
            </a:r>
            <a:r>
              <a:rPr lang="pt-BR" dirty="0">
                <a:solidFill>
                  <a:prstClr val="black"/>
                </a:solidFill>
              </a:rPr>
              <a:t>de Radio </a:t>
            </a:r>
            <a:r>
              <a:rPr lang="pt-BR" dirty="0" smtClean="0">
                <a:solidFill>
                  <a:prstClr val="black"/>
                </a:solidFill>
              </a:rPr>
              <a:t>foi mantida com êxito a parceria do departamento de Fonoaudiologia Radio UFS,  Conservatório </a:t>
            </a:r>
            <a:r>
              <a:rPr lang="pt-BR" dirty="0">
                <a:solidFill>
                  <a:prstClr val="black"/>
                </a:solidFill>
              </a:rPr>
              <a:t>de </a:t>
            </a:r>
            <a:r>
              <a:rPr lang="pt-BR" dirty="0" smtClean="0">
                <a:solidFill>
                  <a:prstClr val="black"/>
                </a:solidFill>
              </a:rPr>
              <a:t>Musica de Sergipe e </a:t>
            </a:r>
            <a:r>
              <a:rPr lang="pt-BR" dirty="0">
                <a:solidFill>
                  <a:prstClr val="black"/>
                </a:solidFill>
              </a:rPr>
              <a:t>Orquestra </a:t>
            </a:r>
            <a:r>
              <a:rPr lang="pt-BR" dirty="0" smtClean="0">
                <a:solidFill>
                  <a:prstClr val="black"/>
                </a:solidFill>
              </a:rPr>
              <a:t>Sinfônica de </a:t>
            </a:r>
            <a:r>
              <a:rPr lang="pt-BR" dirty="0">
                <a:solidFill>
                  <a:prstClr val="black"/>
                </a:solidFill>
              </a:rPr>
              <a:t>Sergipe, Coral e Orquestra </a:t>
            </a:r>
            <a:r>
              <a:rPr lang="pt-BR" dirty="0" smtClean="0">
                <a:solidFill>
                  <a:prstClr val="black"/>
                </a:solidFill>
              </a:rPr>
              <a:t>Sinfônica </a:t>
            </a:r>
            <a:r>
              <a:rPr lang="pt-BR" dirty="0">
                <a:solidFill>
                  <a:prstClr val="black"/>
                </a:solidFill>
              </a:rPr>
              <a:t>da </a:t>
            </a:r>
            <a:r>
              <a:rPr lang="pt-BR" dirty="0" smtClean="0">
                <a:solidFill>
                  <a:prstClr val="black"/>
                </a:solidFill>
              </a:rPr>
              <a:t>UFS 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67" y="4154478"/>
            <a:ext cx="2430483" cy="182286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163" y="4154478"/>
            <a:ext cx="3419954" cy="212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41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681</Words>
  <Application>Microsoft Office PowerPoint</Application>
  <PresentationFormat>Personalizar</PresentationFormat>
  <Paragraphs>60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VOZ, FALA  E CULTURA</vt:lpstr>
      <vt:lpstr> DROPS   VOZ, FALA  E CULTURA </vt:lpstr>
      <vt:lpstr>Apresentação do PowerPoint</vt:lpstr>
      <vt:lpstr>DROPS DICAS PARA FALAR MELHOR  </vt:lpstr>
      <vt:lpstr>DROPS</vt:lpstr>
      <vt:lpstr>WORK SHOP &amp; DROPS</vt:lpstr>
      <vt:lpstr>DROPS  VOZ, FALA  E CULTURA&amp;  MÚSICA NA PRAÇA</vt:lpstr>
      <vt:lpstr>Conservatório de Musica de Sergipe e  Orquestra Sinfônica de Sergipe,  Coral e Orquestra Sinfônica da UFS</vt:lpstr>
      <vt:lpstr>DROPS  VOZ, FALA  E CULTURA&amp;  MÚSICA NA PRAÇA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 MATEUS DE ANDRADE</dc:creator>
  <cp:lastModifiedBy>LAB VOZ</cp:lastModifiedBy>
  <cp:revision>19</cp:revision>
  <dcterms:created xsi:type="dcterms:W3CDTF">2019-07-15T12:28:45Z</dcterms:created>
  <dcterms:modified xsi:type="dcterms:W3CDTF">2019-10-18T13:09:53Z</dcterms:modified>
</cp:coreProperties>
</file>