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89" r:id="rId4"/>
    <p:sldId id="290" r:id="rId5"/>
    <p:sldId id="271" r:id="rId6"/>
    <p:sldId id="291" r:id="rId7"/>
    <p:sldId id="264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a" initials="R" lastIdx="1" clrIdx="0">
    <p:extLst>
      <p:ext uri="{19B8F6BF-5375-455C-9EA6-DF929625EA0E}">
        <p15:presenceInfo xmlns:p15="http://schemas.microsoft.com/office/powerpoint/2012/main" userId="Rita" providerId="None"/>
      </p:ext>
    </p:extLst>
  </p:cmAuthor>
  <p:cmAuthor id="2" name=" " initials="" lastIdx="1" clrIdx="1">
    <p:extLst>
      <p:ext uri="{19B8F6BF-5375-455C-9EA6-DF929625EA0E}">
        <p15:presenceInfo xmlns:p15="http://schemas.microsoft.com/office/powerpoint/2012/main" userId="5db04307ef1a1547" providerId="Windows Live"/>
      </p:ext>
    </p:extLst>
  </p:cmAuthor>
  <p:cmAuthor id="3" name="Williany Isis" initials="WI" lastIdx="3" clrIdx="2"/>
  <p:cmAuthor id="4" name="Andhressa Fagundes" initials="AF" lastIdx="12" clrIdx="3">
    <p:extLst>
      <p:ext uri="{19B8F6BF-5375-455C-9EA6-DF929625EA0E}">
        <p15:presenceInfo xmlns:p15="http://schemas.microsoft.com/office/powerpoint/2012/main" userId="59c6f438babc92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9FF"/>
    <a:srgbClr val="99CCFF"/>
    <a:srgbClr val="A9E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2D6C4-40D1-4D80-9C4C-053E27EC29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7FD39E-EAF1-4D36-8B8C-16216AAF3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E157C9-44F0-4A14-A521-1E106491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410218-2258-4CD8-AC90-9A1272BD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4E1FAF-C3B0-48A9-8293-1532EA92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19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4A8BD-37A5-4C7D-A795-2C9E56D8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2602BC-7C51-40DB-BD38-598DC637E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9F1A91-2C8A-445B-A600-D4994A92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63C9AD-88F8-4B52-B9C0-6BBA8FAF9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A31943-6E0C-48F7-A64E-45DCEAA4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27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EAC8D7-67DB-496B-8E6F-6083C22A2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BD92A5-7534-4D14-8738-BF7D0CBEE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858E20-4885-4721-9FEF-4AC91BB6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F3AAF-4F37-4A3A-B0CD-7A9F76F7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7164AE-F49F-49CA-B574-009BCAB4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18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8E3B0-CE5C-442F-A1B4-FD683F60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C2BE63-B223-41FC-8781-764C1C74A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74D69B-AB5D-42A1-84B1-F5787E59D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D497B-8E58-4F5E-9730-842FD52E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CC21C0-95FF-4A9F-B1CE-528A32B4D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49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40CF4-4A60-4AB7-B80F-5EB3B1DAE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1A7686-0948-4EA7-B4A1-C44E0C535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D4E72C-6B42-4DD8-9313-29D26F44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579154-DCFC-453F-994A-AFE91A17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6AE94D-128A-4370-B540-E2918559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4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8432F-04BF-4BF9-B1E0-4F5D1D62D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1A4C5A-1E8E-4F4F-83E7-1BC789E4B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E44CB8-A113-46A3-8FF7-EBFFD1EEF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A8EA90-4E72-409F-9801-E5F4D117C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CE5E0D-CB9F-4628-9F7F-89D0173B0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855138-5108-4776-93B0-1FBD3547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69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F9C57-85D0-4144-A329-5BB0C6AAB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44D7B7-F7D3-4532-B78F-3E4DF140A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9841E39-B10A-4872-87D4-24689514F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0EBDC51-DA74-483A-8E8D-5621D1BF9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2C8E83F-7773-43CD-8B50-E64853644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1DFAAF-40F2-4193-8144-5BD17BDD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40F5555-EB7E-4176-B7AE-9E8CD0FF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698AE8D-FB93-4020-B5EF-B9101695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95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6EADC-0CF6-46D4-9011-089AE6EE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30C606-0603-4F40-AD48-62BB189D3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F568AC6-A6CE-428E-B2B4-399F9A533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2FDFC1-343E-4A50-AB68-62BFB678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88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55A594-D90D-4040-A438-45DB8FF9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D25DF0-506C-4A34-BFE2-D83167E5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DFDA96-3452-4DD6-88BE-75A35A71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45D1F-C789-4525-8B5C-4111DDE0B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31964A-668D-46D9-A3D0-ED4C76C41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9EB57FD-F84A-4941-8FD3-03EE045C2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4FB2F2-8456-42CB-834A-B9133047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8395E3-44EE-4855-9365-02E12602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CAAE0D-1CB5-41B1-80AD-EEE6D6F3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90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793CF-5B9F-48B7-A1DD-AA9A9975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FCA0A3E-19D9-464D-9D76-0E2FC47A7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D5EA25-C162-42CB-B111-C300DB19F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DD2B6F-DB36-43C1-A3F6-03559CD3C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431A7B-E6A1-4274-9BA0-136AEA38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44316B9-0593-4BBA-A806-0EF9E3FA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A21AEB-D1FD-4716-9AE7-AC0A869A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5F70B0-8545-4C06-962A-A6EC6B879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FB4DB4-8E7F-4F80-866A-A0D6087CD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D4FE-6B1C-4E6E-B65E-3E5A2D4EAECC}" type="datetimeFigureOut">
              <a:rPr lang="pt-BR" smtClean="0"/>
              <a:t>19/10/2019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22B6EA-6A24-4C17-9F1E-62FC4E7BE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C3254F-D220-4755-BD41-FA7EB8F14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67B11-DA06-4BDA-9D60-23786CB51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11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6" descr="Uma imagem contendo comida, mesa, fruta&#10;&#10;Descrição gerada automaticamente">
            <a:extLst>
              <a:ext uri="{FF2B5EF4-FFF2-40B4-BE49-F238E27FC236}">
                <a16:creationId xmlns:a16="http://schemas.microsoft.com/office/drawing/2014/main" id="{9D440780-27CF-421F-A7EF-DDF1D72319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401" y="3871555"/>
            <a:ext cx="844060" cy="844060"/>
          </a:xfrm>
          <a:prstGeom prst="rect">
            <a:avLst/>
          </a:prstGeom>
        </p:spPr>
      </p:pic>
      <p:pic>
        <p:nvPicPr>
          <p:cNvPr id="5" name="Picture 2" descr="Resultado de imagem para logo ufs">
            <a:extLst>
              <a:ext uri="{FF2B5EF4-FFF2-40B4-BE49-F238E27FC236}">
                <a16:creationId xmlns:a16="http://schemas.microsoft.com/office/drawing/2014/main" id="{3B5E4EBD-7E2F-4FE1-A2C7-EBA042051C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8" b="18154"/>
          <a:stretch/>
        </p:blipFill>
        <p:spPr bwMode="auto">
          <a:xfrm>
            <a:off x="653987" y="300388"/>
            <a:ext cx="54111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D4613B7-8620-45A8-8FE5-36272A619299}"/>
              </a:ext>
            </a:extLst>
          </p:cNvPr>
          <p:cNvSpPr txBox="1"/>
          <p:nvPr/>
        </p:nvSpPr>
        <p:spPr>
          <a:xfrm>
            <a:off x="396183" y="1710081"/>
            <a:ext cx="1110927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Desenvolvimento e teste de curso de extensão para qualificação profissional em Segurança Alimentar e Nutricional (SAN)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Osanes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9DDB9D-1ADF-4AC9-9838-3130C9DB1E9D}"/>
              </a:ext>
            </a:extLst>
          </p:cNvPr>
          <p:cNvSpPr txBox="1"/>
          <p:nvPr/>
        </p:nvSpPr>
        <p:spPr>
          <a:xfrm>
            <a:off x="5060273" y="719488"/>
            <a:ext cx="644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7° ENCONTRO DE INICIAÇÃO À EXTENSÃO DA UFS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7E54E72-8348-4A0C-9188-0C336ED5D2E0}"/>
              </a:ext>
            </a:extLst>
          </p:cNvPr>
          <p:cNvSpPr txBox="1"/>
          <p:nvPr/>
        </p:nvSpPr>
        <p:spPr>
          <a:xfrm>
            <a:off x="9055368" y="5012714"/>
            <a:ext cx="259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Jamile Xavier da Costa</a:t>
            </a:r>
          </a:p>
          <a:p>
            <a:pPr algn="r"/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Andhressa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Fagundes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Ação de Extensão: PJ110-2018</a:t>
            </a:r>
          </a:p>
        </p:txBody>
      </p:sp>
    </p:spTree>
    <p:extLst>
      <p:ext uri="{BB962C8B-B14F-4D97-AF65-F5344CB8AC3E}">
        <p14:creationId xmlns:p14="http://schemas.microsoft.com/office/powerpoint/2010/main" val="302358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22847A0-7741-47DF-952A-DB6023D28B19}"/>
              </a:ext>
            </a:extLst>
          </p:cNvPr>
          <p:cNvSpPr txBox="1"/>
          <p:nvPr/>
        </p:nvSpPr>
        <p:spPr>
          <a:xfrm>
            <a:off x="838200" y="1782395"/>
            <a:ext cx="102742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presente trabalho teve como seu objetivo desenvolver e estruturar um curso virtual, com parte da carga horária presencial, para a educação permanente de gestores e técnicos da gestão pública e conselheiros no estado de Sergipe, sobre o tema da Segurança Alimentar e Nutricional;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Foi idealizado com base nos projetos anteriores do Observatório de Segurança Alimentar e Nutricional de Sergipe (OSANES), a partir dos quais foi identificada a elevada demanda de gestores e técnicos envolvidos com as ações de SAN;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Embora já tenham sido realizados encontros territoriais para a sensibilização e discussão de tais temas, há a necessidade de aprofundamento por meio de um curso de formação.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Elaborado visando contribuir para formação nos temas do Direito Humano à Alimentação Adequada (DHAA), Segurança Alimentar e Nutricional (SAN) e a adesão ao Sistema Nacional de SAN. </a:t>
            </a:r>
            <a:endParaRPr lang="en-US" sz="2800" dirty="0">
              <a:latin typeface="Bahnschrift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3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22847A0-7741-47DF-952A-DB6023D28B19}"/>
              </a:ext>
            </a:extLst>
          </p:cNvPr>
          <p:cNvSpPr txBox="1"/>
          <p:nvPr/>
        </p:nvSpPr>
        <p:spPr>
          <a:xfrm>
            <a:off x="838200" y="1503953"/>
            <a:ext cx="1027422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Efetuou-se em duas fases: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Primeira Etapa: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Revisão exploratória visando conhecer os cursos sobre Segurança Alimentar e Nutricional disponíveis atualmente e articulação com alguns gestores e conselheiros para compreender o entendimento e a receptividade destes para a adesão de um curso à distância;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Segunda Etapa: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Desenvolvimento dos módulos, em parceria com a aluna de pós-graduação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Williany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Isis, com acompanhamento e supervisão da docente coordenadora, pensado com abordagem clara e que facilite o aprendizado, buscando cumprir o seu papel de ferramenta facilitadora de formação no tema central do curso;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plataforma virtual e o desenvolvimento do curso foram efetuados por estudante bolsista do Departamento de Computação.</a:t>
            </a:r>
          </a:p>
          <a:p>
            <a:pPr algn="just"/>
            <a:endParaRPr lang="pt-BR" dirty="0"/>
          </a:p>
          <a:p>
            <a:pPr algn="just"/>
            <a:endParaRPr lang="en-US" sz="2800" dirty="0">
              <a:latin typeface="Bahnschrift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1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Atividades Realizadas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22847A0-7741-47DF-952A-DB6023D28B19}"/>
              </a:ext>
            </a:extLst>
          </p:cNvPr>
          <p:cNvSpPr txBox="1"/>
          <p:nvPr/>
        </p:nvSpPr>
        <p:spPr>
          <a:xfrm>
            <a:off x="838200" y="1690688"/>
            <a:ext cx="1027422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Formação dos alunos para desenvolvimento dos módulos;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Realização de levantamento dos cursos com a mesma temática de SAN;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Elaboração dos conteúdos do curso;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Após analisar informações anteriores sobre o público a que se destina a proposta, identificaram-se as demandas de conteúdo mais necessárias para atender aos participantes no melhor desempenho no exercício de suas funções;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Integração com o grupo do OSANES para discussão científica;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Elaboração e apresentação do relatório final.</a:t>
            </a:r>
          </a:p>
          <a:p>
            <a:pPr algn="ctr"/>
            <a:endParaRPr lang="en-US" sz="2800" dirty="0">
              <a:latin typeface="Bahnschrift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8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6" descr="Uma imagem contendo comida, mesa, fruta&#10;&#10;Descrição gerada automaticamente">
            <a:extLst>
              <a:ext uri="{FF2B5EF4-FFF2-40B4-BE49-F238E27FC236}">
                <a16:creationId xmlns:a16="http://schemas.microsoft.com/office/drawing/2014/main" id="{FEF7956A-4245-4E73-9700-6D019373FD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79" y="5445372"/>
            <a:ext cx="844060" cy="844060"/>
          </a:xfrm>
          <a:prstGeom prst="rect">
            <a:avLst/>
          </a:prstGeom>
        </p:spPr>
      </p:pic>
      <p:pic>
        <p:nvPicPr>
          <p:cNvPr id="5" name="Picture 2" descr="Resultado de imagem para logo ufs">
            <a:extLst>
              <a:ext uri="{FF2B5EF4-FFF2-40B4-BE49-F238E27FC236}">
                <a16:creationId xmlns:a16="http://schemas.microsoft.com/office/drawing/2014/main" id="{92B9DDEE-94E8-4035-B655-7661E0A7D8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8" b="18154"/>
          <a:stretch/>
        </p:blipFill>
        <p:spPr bwMode="auto">
          <a:xfrm>
            <a:off x="49192" y="5451231"/>
            <a:ext cx="54111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4798BE34-9A46-4609-A01F-26BA6D8F478B}"/>
              </a:ext>
            </a:extLst>
          </p:cNvPr>
          <p:cNvGrpSpPr/>
          <p:nvPr/>
        </p:nvGrpSpPr>
        <p:grpSpPr>
          <a:xfrm>
            <a:off x="1180582" y="1507826"/>
            <a:ext cx="9369191" cy="1787753"/>
            <a:chOff x="1339715" y="1626862"/>
            <a:chExt cx="9369191" cy="1787753"/>
          </a:xfrm>
        </p:grpSpPr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E97F17C5-3955-4920-A85F-6547AC8CFEB8}"/>
                </a:ext>
              </a:extLst>
            </p:cNvPr>
            <p:cNvSpPr/>
            <p:nvPr/>
          </p:nvSpPr>
          <p:spPr>
            <a:xfrm>
              <a:off x="1339715" y="1626862"/>
              <a:ext cx="9369189" cy="849557"/>
            </a:xfrm>
            <a:custGeom>
              <a:avLst/>
              <a:gdLst>
                <a:gd name="connsiteX0" fmla="*/ 0 w 9369189"/>
                <a:gd name="connsiteY0" fmla="*/ 141596 h 849557"/>
                <a:gd name="connsiteX1" fmla="*/ 141596 w 9369189"/>
                <a:gd name="connsiteY1" fmla="*/ 0 h 849557"/>
                <a:gd name="connsiteX2" fmla="*/ 9227593 w 9369189"/>
                <a:gd name="connsiteY2" fmla="*/ 0 h 849557"/>
                <a:gd name="connsiteX3" fmla="*/ 9369189 w 9369189"/>
                <a:gd name="connsiteY3" fmla="*/ 141596 h 849557"/>
                <a:gd name="connsiteX4" fmla="*/ 9369189 w 9369189"/>
                <a:gd name="connsiteY4" fmla="*/ 707961 h 849557"/>
                <a:gd name="connsiteX5" fmla="*/ 9227593 w 9369189"/>
                <a:gd name="connsiteY5" fmla="*/ 849557 h 849557"/>
                <a:gd name="connsiteX6" fmla="*/ 141596 w 9369189"/>
                <a:gd name="connsiteY6" fmla="*/ 849557 h 849557"/>
                <a:gd name="connsiteX7" fmla="*/ 0 w 9369189"/>
                <a:gd name="connsiteY7" fmla="*/ 707961 h 849557"/>
                <a:gd name="connsiteX8" fmla="*/ 0 w 9369189"/>
                <a:gd name="connsiteY8" fmla="*/ 141596 h 849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9189" h="849557">
                  <a:moveTo>
                    <a:pt x="0" y="141596"/>
                  </a:moveTo>
                  <a:cubicBezTo>
                    <a:pt x="0" y="63395"/>
                    <a:pt x="63395" y="0"/>
                    <a:pt x="141596" y="0"/>
                  </a:cubicBezTo>
                  <a:lnTo>
                    <a:pt x="9227593" y="0"/>
                  </a:lnTo>
                  <a:cubicBezTo>
                    <a:pt x="9305794" y="0"/>
                    <a:pt x="9369189" y="63395"/>
                    <a:pt x="9369189" y="141596"/>
                  </a:cubicBezTo>
                  <a:lnTo>
                    <a:pt x="9369189" y="707961"/>
                  </a:lnTo>
                  <a:cubicBezTo>
                    <a:pt x="9369189" y="786162"/>
                    <a:pt x="9305794" y="849557"/>
                    <a:pt x="9227593" y="849557"/>
                  </a:cubicBezTo>
                  <a:lnTo>
                    <a:pt x="141596" y="849557"/>
                  </a:lnTo>
                  <a:cubicBezTo>
                    <a:pt x="63395" y="849557"/>
                    <a:pt x="0" y="786162"/>
                    <a:pt x="0" y="707961"/>
                  </a:cubicBezTo>
                  <a:lnTo>
                    <a:pt x="0" y="14159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912" tIns="132912" rIns="132912" bIns="132912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Planejamento do conteúdo programático do curso</a:t>
              </a:r>
              <a:endParaRPr lang="pt-BR" sz="2400" kern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8B4CFB0A-3467-4E6E-83A3-D09A3BF40395}"/>
                </a:ext>
              </a:extLst>
            </p:cNvPr>
            <p:cNvSpPr/>
            <p:nvPr/>
          </p:nvSpPr>
          <p:spPr>
            <a:xfrm>
              <a:off x="1339717" y="2671236"/>
              <a:ext cx="9369189" cy="743379"/>
            </a:xfrm>
            <a:custGeom>
              <a:avLst/>
              <a:gdLst>
                <a:gd name="connsiteX0" fmla="*/ 0 w 9369189"/>
                <a:gd name="connsiteY0" fmla="*/ 123899 h 743379"/>
                <a:gd name="connsiteX1" fmla="*/ 123899 w 9369189"/>
                <a:gd name="connsiteY1" fmla="*/ 0 h 743379"/>
                <a:gd name="connsiteX2" fmla="*/ 9245290 w 9369189"/>
                <a:gd name="connsiteY2" fmla="*/ 0 h 743379"/>
                <a:gd name="connsiteX3" fmla="*/ 9369189 w 9369189"/>
                <a:gd name="connsiteY3" fmla="*/ 123899 h 743379"/>
                <a:gd name="connsiteX4" fmla="*/ 9369189 w 9369189"/>
                <a:gd name="connsiteY4" fmla="*/ 619480 h 743379"/>
                <a:gd name="connsiteX5" fmla="*/ 9245290 w 9369189"/>
                <a:gd name="connsiteY5" fmla="*/ 743379 h 743379"/>
                <a:gd name="connsiteX6" fmla="*/ 123899 w 9369189"/>
                <a:gd name="connsiteY6" fmla="*/ 743379 h 743379"/>
                <a:gd name="connsiteX7" fmla="*/ 0 w 9369189"/>
                <a:gd name="connsiteY7" fmla="*/ 619480 h 743379"/>
                <a:gd name="connsiteX8" fmla="*/ 0 w 9369189"/>
                <a:gd name="connsiteY8" fmla="*/ 123899 h 743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9189" h="743379">
                  <a:moveTo>
                    <a:pt x="0" y="123899"/>
                  </a:moveTo>
                  <a:cubicBezTo>
                    <a:pt x="0" y="55471"/>
                    <a:pt x="55471" y="0"/>
                    <a:pt x="123899" y="0"/>
                  </a:cubicBezTo>
                  <a:lnTo>
                    <a:pt x="9245290" y="0"/>
                  </a:lnTo>
                  <a:cubicBezTo>
                    <a:pt x="9313718" y="0"/>
                    <a:pt x="9369189" y="55471"/>
                    <a:pt x="9369189" y="123899"/>
                  </a:cubicBezTo>
                  <a:lnTo>
                    <a:pt x="9369189" y="619480"/>
                  </a:lnTo>
                  <a:cubicBezTo>
                    <a:pt x="9369189" y="687908"/>
                    <a:pt x="9313718" y="743379"/>
                    <a:pt x="9245290" y="743379"/>
                  </a:cubicBezTo>
                  <a:lnTo>
                    <a:pt x="123899" y="743379"/>
                  </a:lnTo>
                  <a:cubicBezTo>
                    <a:pt x="55471" y="743379"/>
                    <a:pt x="0" y="687908"/>
                    <a:pt x="0" y="619480"/>
                  </a:cubicBezTo>
                  <a:lnTo>
                    <a:pt x="0" y="12389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729" tIns="127729" rIns="127729" bIns="127729" numCol="1" spcCol="1270" anchor="ctr" anchorCtr="0">
              <a:noAutofit/>
            </a:bodyPr>
            <a:lstStyle/>
            <a:p>
              <a:pPr lvl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Elaboração dos módulos</a:t>
              </a:r>
              <a:endParaRPr lang="pt-BR" sz="2400" kern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8" t="6030" r="72185" b="84562"/>
          <a:stretch/>
        </p:blipFill>
        <p:spPr>
          <a:xfrm>
            <a:off x="1490639" y="1493359"/>
            <a:ext cx="818865" cy="7983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8" t="6030" r="72185" b="84562"/>
          <a:stretch/>
        </p:blipFill>
        <p:spPr>
          <a:xfrm>
            <a:off x="1459105" y="2452670"/>
            <a:ext cx="818865" cy="798395"/>
          </a:xfrm>
          <a:prstGeom prst="rect">
            <a:avLst/>
          </a:prstGeom>
        </p:spPr>
      </p:pic>
      <p:sp>
        <p:nvSpPr>
          <p:cNvPr id="15" name="Forma Livre: Forma 14">
            <a:extLst>
              <a:ext uri="{FF2B5EF4-FFF2-40B4-BE49-F238E27FC236}">
                <a16:creationId xmlns:a16="http://schemas.microsoft.com/office/drawing/2014/main" id="{2F48479C-EA76-4818-8DCC-9B377EEA074C}"/>
              </a:ext>
            </a:extLst>
          </p:cNvPr>
          <p:cNvSpPr/>
          <p:nvPr/>
        </p:nvSpPr>
        <p:spPr>
          <a:xfrm>
            <a:off x="1180583" y="3481962"/>
            <a:ext cx="9369189" cy="743379"/>
          </a:xfrm>
          <a:custGeom>
            <a:avLst/>
            <a:gdLst>
              <a:gd name="connsiteX0" fmla="*/ 0 w 9369189"/>
              <a:gd name="connsiteY0" fmla="*/ 123899 h 743379"/>
              <a:gd name="connsiteX1" fmla="*/ 123899 w 9369189"/>
              <a:gd name="connsiteY1" fmla="*/ 0 h 743379"/>
              <a:gd name="connsiteX2" fmla="*/ 9245290 w 9369189"/>
              <a:gd name="connsiteY2" fmla="*/ 0 h 743379"/>
              <a:gd name="connsiteX3" fmla="*/ 9369189 w 9369189"/>
              <a:gd name="connsiteY3" fmla="*/ 123899 h 743379"/>
              <a:gd name="connsiteX4" fmla="*/ 9369189 w 9369189"/>
              <a:gd name="connsiteY4" fmla="*/ 619480 h 743379"/>
              <a:gd name="connsiteX5" fmla="*/ 9245290 w 9369189"/>
              <a:gd name="connsiteY5" fmla="*/ 743379 h 743379"/>
              <a:gd name="connsiteX6" fmla="*/ 123899 w 9369189"/>
              <a:gd name="connsiteY6" fmla="*/ 743379 h 743379"/>
              <a:gd name="connsiteX7" fmla="*/ 0 w 9369189"/>
              <a:gd name="connsiteY7" fmla="*/ 619480 h 743379"/>
              <a:gd name="connsiteX8" fmla="*/ 0 w 9369189"/>
              <a:gd name="connsiteY8" fmla="*/ 123899 h 74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9189" h="743379">
                <a:moveTo>
                  <a:pt x="0" y="123899"/>
                </a:moveTo>
                <a:cubicBezTo>
                  <a:pt x="0" y="55471"/>
                  <a:pt x="55471" y="0"/>
                  <a:pt x="123899" y="0"/>
                </a:cubicBezTo>
                <a:lnTo>
                  <a:pt x="9245290" y="0"/>
                </a:lnTo>
                <a:cubicBezTo>
                  <a:pt x="9313718" y="0"/>
                  <a:pt x="9369189" y="55471"/>
                  <a:pt x="9369189" y="123899"/>
                </a:cubicBezTo>
                <a:lnTo>
                  <a:pt x="9369189" y="619480"/>
                </a:lnTo>
                <a:cubicBezTo>
                  <a:pt x="9369189" y="687908"/>
                  <a:pt x="9313718" y="743379"/>
                  <a:pt x="9245290" y="743379"/>
                </a:cubicBezTo>
                <a:lnTo>
                  <a:pt x="123899" y="743379"/>
                </a:lnTo>
                <a:cubicBezTo>
                  <a:pt x="55471" y="743379"/>
                  <a:pt x="0" y="687908"/>
                  <a:pt x="0" y="619480"/>
                </a:cubicBezTo>
                <a:lnTo>
                  <a:pt x="0" y="1238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729" tIns="127729" rIns="127729" bIns="12772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Correção dos módulos pela docente supervisora</a:t>
            </a:r>
            <a:endParaRPr lang="pt-BR" sz="2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C6AD0377-4F07-4239-8E3A-0AB68A8C2D5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8" t="6030" r="72185" b="84562"/>
          <a:stretch/>
        </p:blipFill>
        <p:spPr>
          <a:xfrm>
            <a:off x="1459104" y="3395109"/>
            <a:ext cx="818865" cy="798395"/>
          </a:xfrm>
          <a:prstGeom prst="rect">
            <a:avLst/>
          </a:prstGeom>
        </p:spPr>
      </p:pic>
      <p:sp>
        <p:nvSpPr>
          <p:cNvPr id="17" name="Forma Livre: Forma 16">
            <a:extLst>
              <a:ext uri="{FF2B5EF4-FFF2-40B4-BE49-F238E27FC236}">
                <a16:creationId xmlns:a16="http://schemas.microsoft.com/office/drawing/2014/main" id="{4F5E1405-E8B4-4122-B704-3F427DCAA872}"/>
              </a:ext>
            </a:extLst>
          </p:cNvPr>
          <p:cNvSpPr/>
          <p:nvPr/>
        </p:nvSpPr>
        <p:spPr>
          <a:xfrm>
            <a:off x="1180583" y="4507176"/>
            <a:ext cx="9369189" cy="743379"/>
          </a:xfrm>
          <a:custGeom>
            <a:avLst/>
            <a:gdLst>
              <a:gd name="connsiteX0" fmla="*/ 0 w 9369189"/>
              <a:gd name="connsiteY0" fmla="*/ 123899 h 743379"/>
              <a:gd name="connsiteX1" fmla="*/ 123899 w 9369189"/>
              <a:gd name="connsiteY1" fmla="*/ 0 h 743379"/>
              <a:gd name="connsiteX2" fmla="*/ 9245290 w 9369189"/>
              <a:gd name="connsiteY2" fmla="*/ 0 h 743379"/>
              <a:gd name="connsiteX3" fmla="*/ 9369189 w 9369189"/>
              <a:gd name="connsiteY3" fmla="*/ 123899 h 743379"/>
              <a:gd name="connsiteX4" fmla="*/ 9369189 w 9369189"/>
              <a:gd name="connsiteY4" fmla="*/ 619480 h 743379"/>
              <a:gd name="connsiteX5" fmla="*/ 9245290 w 9369189"/>
              <a:gd name="connsiteY5" fmla="*/ 743379 h 743379"/>
              <a:gd name="connsiteX6" fmla="*/ 123899 w 9369189"/>
              <a:gd name="connsiteY6" fmla="*/ 743379 h 743379"/>
              <a:gd name="connsiteX7" fmla="*/ 0 w 9369189"/>
              <a:gd name="connsiteY7" fmla="*/ 619480 h 743379"/>
              <a:gd name="connsiteX8" fmla="*/ 0 w 9369189"/>
              <a:gd name="connsiteY8" fmla="*/ 123899 h 74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9189" h="743379">
                <a:moveTo>
                  <a:pt x="0" y="123899"/>
                </a:moveTo>
                <a:cubicBezTo>
                  <a:pt x="0" y="55471"/>
                  <a:pt x="55471" y="0"/>
                  <a:pt x="123899" y="0"/>
                </a:cubicBezTo>
                <a:lnTo>
                  <a:pt x="9245290" y="0"/>
                </a:lnTo>
                <a:cubicBezTo>
                  <a:pt x="9313718" y="0"/>
                  <a:pt x="9369189" y="55471"/>
                  <a:pt x="9369189" y="123899"/>
                </a:cubicBezTo>
                <a:lnTo>
                  <a:pt x="9369189" y="619480"/>
                </a:lnTo>
                <a:cubicBezTo>
                  <a:pt x="9369189" y="687908"/>
                  <a:pt x="9313718" y="743379"/>
                  <a:pt x="9245290" y="743379"/>
                </a:cubicBezTo>
                <a:lnTo>
                  <a:pt x="123899" y="743379"/>
                </a:lnTo>
                <a:cubicBezTo>
                  <a:pt x="55471" y="743379"/>
                  <a:pt x="0" y="687908"/>
                  <a:pt x="0" y="619480"/>
                </a:cubicBezTo>
                <a:lnTo>
                  <a:pt x="0" y="1238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729" tIns="127729" rIns="127729" bIns="12772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Construção da plataforma virtual de ensino à distância junto aos discentes do Departamento de Informática</a:t>
            </a:r>
            <a:endParaRPr lang="pt-BR" sz="2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C38E77C6-D00D-460C-888E-1E13FBED2A4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8" t="6030" r="72185" b="84562"/>
          <a:stretch/>
        </p:blipFill>
        <p:spPr>
          <a:xfrm>
            <a:off x="1459103" y="4384294"/>
            <a:ext cx="818865" cy="798395"/>
          </a:xfrm>
          <a:prstGeom prst="rect">
            <a:avLst/>
          </a:prstGeom>
        </p:spPr>
      </p:pic>
      <p:sp>
        <p:nvSpPr>
          <p:cNvPr id="19" name="Título 1">
            <a:extLst>
              <a:ext uri="{FF2B5EF4-FFF2-40B4-BE49-F238E27FC236}">
                <a16:creationId xmlns:a16="http://schemas.microsoft.com/office/drawing/2014/main" id="{07963D93-ECFB-4088-8A08-375F5ADF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335004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22847A0-7741-47DF-952A-DB6023D28B19}"/>
              </a:ext>
            </a:extLst>
          </p:cNvPr>
          <p:cNvSpPr txBox="1"/>
          <p:nvPr/>
        </p:nvSpPr>
        <p:spPr>
          <a:xfrm>
            <a:off x="838200" y="1793286"/>
            <a:ext cx="10274221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Conclui-se que a presente ação tem contribuído para a formação dos alunos participantes do projeto e dos gestores, bem como para o fortalecimento das ações de extensão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Osanes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por meio das articulações e parcerias que foram executadas para o desenvolvimento dos módulos;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projeto trará impacto social e empoderamento junto ao público envolvido por tratar da formação/atualização de uma temática transdisciplinar e que trata do Direito Humano à Alimentação Adequada, inalienável e indivisível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333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478E9E-BB9E-4E96-AA8D-73090478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560" y="2576681"/>
            <a:ext cx="4481477" cy="17790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b="1" dirty="0">
                <a:solidFill>
                  <a:srgbClr val="000000"/>
                </a:solidFill>
              </a:rPr>
              <a:t>APOIO TÉCNICO E FINANCEIRO</a:t>
            </a:r>
          </a:p>
        </p:txBody>
      </p:sp>
      <p:sp>
        <p:nvSpPr>
          <p:cNvPr id="139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80086"/>
            <a:ext cx="3209709" cy="267791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4527" y="2905885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Resultado de imagem para cnpq logo">
            <a:extLst>
              <a:ext uri="{FF2B5EF4-FFF2-40B4-BE49-F238E27FC236}">
                <a16:creationId xmlns:a16="http://schemas.microsoft.com/office/drawing/2014/main" id="{32675FE3-2EAC-4CD1-A4F9-436344541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972" y="724789"/>
            <a:ext cx="3239077" cy="138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Espaço Reservado para Conteúdo 6" descr="Uma imagem contendo comida, mesa, fruta&#10;&#10;Descrição gerada automaticamente">
            <a:extLst>
              <a:ext uri="{FF2B5EF4-FFF2-40B4-BE49-F238E27FC236}">
                <a16:creationId xmlns:a16="http://schemas.microsoft.com/office/drawing/2014/main" id="{C84AD6C2-B46A-49CB-861C-36CBDA5CE9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688" b="98016" l="3175" r="92989">
                        <a14:foregroundMark x1="32672" y1="15476" x2="12831" y2="5820"/>
                        <a14:foregroundMark x1="26190" y1="67063" x2="5820" y2="53307"/>
                        <a14:foregroundMark x1="3175" y1="50000" x2="3175" y2="52778"/>
                        <a14:foregroundMark x1="59392" y1="66667" x2="69048" y2="69841"/>
                        <a14:foregroundMark x1="92989" y1="98016" x2="70370" y2="83862"/>
                        <a14:foregroundMark x1="70370" y1="83862" x2="69180" y2="77646"/>
                        <a14:foregroundMark x1="62698" y1="84656" x2="51323" y2="78175"/>
                        <a14:foregroundMark x1="48413" y1="82804" x2="63228" y2="46296"/>
                        <a14:foregroundMark x1="66799" y1="44841" x2="50926" y2="69312"/>
                        <a14:foregroundMark x1="50926" y1="69312" x2="49735" y2="60582"/>
                        <a14:foregroundMark x1="44841" y1="75000" x2="48148" y2="71958"/>
                        <a14:foregroundMark x1="72487" y1="73545" x2="71693" y2="71958"/>
                        <a14:foregroundMark x1="71693" y1="71958" x2="64947" y2="66270"/>
                        <a14:foregroundMark x1="63492" y1="64418" x2="71958" y2="73016"/>
                        <a14:foregroundMark x1="71958" y1="73016" x2="63757" y2="65212"/>
                        <a14:foregroundMark x1="66799" y1="66270" x2="66799" y2="66270"/>
                        <a14:foregroundMark x1="69709" y1="69312" x2="69709" y2="69312"/>
                        <a14:foregroundMark x1="68122" y1="68122" x2="68122" y2="68122"/>
                        <a14:foregroundMark x1="68122" y1="68122" x2="68122" y2="68122"/>
                        <a14:foregroundMark x1="68915" y1="68122" x2="68915" y2="68122"/>
                        <a14:foregroundMark x1="68915" y1="67857" x2="68915" y2="67857"/>
                        <a14:foregroundMark x1="66534" y1="66270" x2="66534" y2="66270"/>
                        <a14:foregroundMark x1="68122" y1="67328" x2="68122" y2="67328"/>
                        <a14:foregroundMark x1="66005" y1="65741" x2="66005" y2="65741"/>
                        <a14:foregroundMark x1="65212" y1="64947" x2="65212" y2="64947"/>
                        <a14:foregroundMark x1="69444" y1="68651" x2="69444" y2="68651"/>
                        <a14:foregroundMark x1="72222" y1="70899" x2="72222" y2="70899"/>
                        <a14:foregroundMark x1="71164" y1="69841" x2="71164" y2="69841"/>
                        <a14:foregroundMark x1="70899" y1="68651" x2="70899" y2="68651"/>
                        <a14:foregroundMark x1="69974" y1="67593" x2="69974" y2="67593"/>
                        <a14:foregroundMark x1="69444" y1="67063" x2="69444" y2="67063"/>
                        <a14:foregroundMark x1="68915" y1="66799" x2="68915" y2="66799"/>
                        <a14:foregroundMark x1="67857" y1="66270" x2="67857" y2="66270"/>
                        <a14:foregroundMark x1="66534" y1="65741" x2="66534" y2="65741"/>
                        <a14:foregroundMark x1="68519" y1="66534" x2="68519" y2="66534"/>
                        <a14:foregroundMark x1="67725" y1="65741" x2="67725" y2="65741"/>
                        <a14:foregroundMark x1="68519" y1="66270" x2="68519" y2="66270"/>
                        <a14:foregroundMark x1="66667" y1="65476" x2="66667" y2="65476"/>
                        <a14:foregroundMark x1="66138" y1="65079" x2="66138" y2="65079"/>
                        <a14:foregroundMark x1="65873" y1="65079" x2="65873" y2="65079"/>
                        <a14:foregroundMark x1="65212" y1="64153" x2="65212" y2="64153"/>
                        <a14:foregroundMark x1="66270" y1="64815" x2="66270" y2="64815"/>
                        <a14:foregroundMark x1="67328" y1="65344" x2="67328" y2="65344"/>
                        <a14:foregroundMark x1="67857" y1="66005" x2="67857" y2="66005"/>
                        <a14:foregroundMark x1="68651" y1="66931" x2="68651" y2="66931"/>
                        <a14:foregroundMark x1="70503" y1="68122" x2="70503" y2="681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1" y="4271745"/>
            <a:ext cx="1720570" cy="1720570"/>
          </a:xfrm>
          <a:prstGeom prst="rect">
            <a:avLst/>
          </a:prstGeom>
        </p:spPr>
      </p:pic>
      <p:pic>
        <p:nvPicPr>
          <p:cNvPr id="7" name="Picture 2" descr="Resultado de imagem para logo ufs">
            <a:extLst>
              <a:ext uri="{FF2B5EF4-FFF2-40B4-BE49-F238E27FC236}">
                <a16:creationId xmlns:a16="http://schemas.microsoft.com/office/drawing/2014/main" id="{D65EACAE-8456-430E-AA34-3C3501D043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8" b="18154"/>
          <a:stretch/>
        </p:blipFill>
        <p:spPr bwMode="auto">
          <a:xfrm>
            <a:off x="4221505" y="3096379"/>
            <a:ext cx="1151830" cy="178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827841" y="4880300"/>
            <a:ext cx="1939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Franklin Gothic Demi Cond" pitchFamily="34" charset="0"/>
                <a:ea typeface="Arial Unicode MS" pitchFamily="34" charset="-128"/>
                <a:cs typeface="Calibri Light" pitchFamily="34" charset="0"/>
              </a:rPr>
              <a:t>UNIVERSIDADE FEDERAL </a:t>
            </a:r>
          </a:p>
          <a:p>
            <a:pPr algn="ctr"/>
            <a:r>
              <a:rPr lang="pt-BR" sz="1400" dirty="0">
                <a:latin typeface="Franklin Gothic Demi Cond" pitchFamily="34" charset="0"/>
                <a:ea typeface="Arial Unicode MS" pitchFamily="34" charset="-128"/>
                <a:cs typeface="Calibri Light" pitchFamily="34" charset="0"/>
              </a:rPr>
              <a:t>DE SERGIPE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07620" y="6012457"/>
            <a:ext cx="2869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Franklin Gothic Demi Cond" pitchFamily="34" charset="0"/>
                <a:ea typeface="Arial Unicode MS" pitchFamily="34" charset="-128"/>
                <a:cs typeface="Calibri Light" pitchFamily="34" charset="0"/>
              </a:rPr>
              <a:t>OBSERVATÓRIO DE SEGURANÇA ALIMENTAR E NUTRICIONAL DO ESTADO DE SERGIPE</a:t>
            </a:r>
          </a:p>
        </p:txBody>
      </p:sp>
    </p:spTree>
    <p:extLst>
      <p:ext uri="{BB962C8B-B14F-4D97-AF65-F5344CB8AC3E}">
        <p14:creationId xmlns:p14="http://schemas.microsoft.com/office/powerpoint/2010/main" val="4128804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sanes">
      <a:dk1>
        <a:sysClr val="windowText" lastClr="000000"/>
      </a:dk1>
      <a:lt1>
        <a:srgbClr val="000000"/>
      </a:lt1>
      <a:dk2>
        <a:srgbClr val="FFFFFF"/>
      </a:dk2>
      <a:lt2>
        <a:srgbClr val="FFFFFF"/>
      </a:lt2>
      <a:accent1>
        <a:srgbClr val="70AD47"/>
      </a:accent1>
      <a:accent2>
        <a:srgbClr val="ED7D31"/>
      </a:accent2>
      <a:accent3>
        <a:srgbClr val="00B050"/>
      </a:accent3>
      <a:accent4>
        <a:srgbClr val="FFC000"/>
      </a:accent4>
      <a:accent5>
        <a:srgbClr val="ADB72B"/>
      </a:accent5>
      <a:accent6>
        <a:srgbClr val="7F6000"/>
      </a:accent6>
      <a:hlink>
        <a:srgbClr val="0070C0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511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Arial Unicode MS</vt:lpstr>
      <vt:lpstr>Bahnschrift Light</vt:lpstr>
      <vt:lpstr>Calibri</vt:lpstr>
      <vt:lpstr>Calibri Light</vt:lpstr>
      <vt:lpstr>Franklin Gothic Demi Cond</vt:lpstr>
      <vt:lpstr>Wingdings</vt:lpstr>
      <vt:lpstr>Tema do Office</vt:lpstr>
      <vt:lpstr>Apresentação do PowerPoint</vt:lpstr>
      <vt:lpstr>Introdução</vt:lpstr>
      <vt:lpstr>Metodologia</vt:lpstr>
      <vt:lpstr>Atividades Realizadas</vt:lpstr>
      <vt:lpstr>Resultados</vt:lpstr>
      <vt:lpstr>Conclusões</vt:lpstr>
      <vt:lpstr>APOIO TÉCNICO E FINANCEIRO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Jamile Xavier</dc:creator>
  <cp:lastModifiedBy> </cp:lastModifiedBy>
  <cp:revision>56</cp:revision>
  <dcterms:created xsi:type="dcterms:W3CDTF">2019-08-30T14:30:49Z</dcterms:created>
  <dcterms:modified xsi:type="dcterms:W3CDTF">2019-10-19T20:15:08Z</dcterms:modified>
</cp:coreProperties>
</file>