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63" r:id="rId4"/>
    <p:sldId id="258" r:id="rId5"/>
    <p:sldId id="259" r:id="rId6"/>
    <p:sldId id="265" r:id="rId7"/>
    <p:sldId id="260" r:id="rId8"/>
    <p:sldId id="266" r:id="rId9"/>
    <p:sldId id="264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9126676-0098-48BB-ADE4-E5207A4B86D0}" type="datetimeFigureOut">
              <a:rPr lang="pt-BR" smtClean="0"/>
              <a:pPr/>
              <a:t>20/10/2019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62D76AD-936B-49C3-894B-A7C6ACF79C1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81041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26676-0098-48BB-ADE4-E5207A4B86D0}" type="datetimeFigureOut">
              <a:rPr lang="pt-BR" smtClean="0"/>
              <a:pPr/>
              <a:t>20/10/2019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76AD-936B-49C3-894B-A7C6ACF79C1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26526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9126676-0098-48BB-ADE4-E5207A4B86D0}" type="datetimeFigureOut">
              <a:rPr lang="pt-BR" smtClean="0"/>
              <a:pPr/>
              <a:t>20/10/2019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62D76AD-936B-49C3-894B-A7C6ACF79C1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9018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26676-0098-48BB-ADE4-E5207A4B86D0}" type="datetimeFigureOut">
              <a:rPr lang="pt-BR" smtClean="0"/>
              <a:pPr/>
              <a:t>20/10/2019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962D76AD-936B-49C3-894B-A7C6ACF79C1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70345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9126676-0098-48BB-ADE4-E5207A4B86D0}" type="datetimeFigureOut">
              <a:rPr lang="pt-BR" smtClean="0"/>
              <a:pPr/>
              <a:t>20/10/2019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62D76AD-936B-49C3-894B-A7C6ACF79C1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50025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26676-0098-48BB-ADE4-E5207A4B86D0}" type="datetimeFigureOut">
              <a:rPr lang="pt-BR" smtClean="0"/>
              <a:pPr/>
              <a:t>20/10/2019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76AD-936B-49C3-894B-A7C6ACF79C1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71163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26676-0098-48BB-ADE4-E5207A4B86D0}" type="datetimeFigureOut">
              <a:rPr lang="pt-BR" smtClean="0"/>
              <a:pPr/>
              <a:t>20/10/2019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76AD-936B-49C3-894B-A7C6ACF79C1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27086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26676-0098-48BB-ADE4-E5207A4B86D0}" type="datetimeFigureOut">
              <a:rPr lang="pt-BR" smtClean="0"/>
              <a:pPr/>
              <a:t>20/10/2019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76AD-936B-49C3-894B-A7C6ACF79C1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0728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26676-0098-48BB-ADE4-E5207A4B86D0}" type="datetimeFigureOut">
              <a:rPr lang="pt-BR" smtClean="0"/>
              <a:pPr/>
              <a:t>20/10/2019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76AD-936B-49C3-894B-A7C6ACF79C1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25641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9126676-0098-48BB-ADE4-E5207A4B86D0}" type="datetimeFigureOut">
              <a:rPr lang="pt-BR" smtClean="0"/>
              <a:pPr/>
              <a:t>20/10/2019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62D76AD-936B-49C3-894B-A7C6ACF79C1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92754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26676-0098-48BB-ADE4-E5207A4B86D0}" type="datetimeFigureOut">
              <a:rPr lang="pt-BR" smtClean="0"/>
              <a:pPr/>
              <a:t>20/10/2019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76AD-936B-49C3-894B-A7C6ACF79C1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84756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9126676-0098-48BB-ADE4-E5207A4B86D0}" type="datetimeFigureOut">
              <a:rPr lang="pt-BR" smtClean="0"/>
              <a:pPr/>
              <a:t>20/10/2019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62D76AD-936B-49C3-894B-A7C6ACF79C1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10368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/>
          <p:cNvSpPr>
            <a:spLocks noGrp="1"/>
          </p:cNvSpPr>
          <p:nvPr/>
        </p:nvSpPr>
        <p:spPr bwMode="auto">
          <a:xfrm>
            <a:off x="1774372" y="2689783"/>
            <a:ext cx="8534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1008063">
              <a:spcBef>
                <a:spcPct val="20000"/>
              </a:spcBef>
            </a:pPr>
            <a:endParaRPr lang="pt-BR" sz="5000" b="1" dirty="0" smtClean="0">
              <a:solidFill>
                <a:schemeClr val="tx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11" name="Subtitle 5"/>
          <p:cNvSpPr>
            <a:spLocks noGrp="1"/>
          </p:cNvSpPr>
          <p:nvPr/>
        </p:nvSpPr>
        <p:spPr bwMode="auto">
          <a:xfrm>
            <a:off x="2243187" y="5290667"/>
            <a:ext cx="8065585" cy="1294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Josefa Graziele Santos Santana</a:t>
            </a:r>
          </a:p>
          <a:p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Orientador: Danilo Rodrigues Pereira da Silva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 bwMode="gray">
          <a:xfrm>
            <a:off x="2976313" y="866192"/>
            <a:ext cx="6130518" cy="11228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UNIVERSIDADE FEDERAL DE  SERGIPE</a:t>
            </a:r>
            <a:b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CENTRO DE CIÊNCIAS BIOLÓGICAS E DA SAÚDE</a:t>
            </a:r>
            <a:b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DEPARTAMENTO DE EDUCAÇÃO FÍSICA</a:t>
            </a:r>
          </a:p>
          <a:p>
            <a:pPr algn="ctr"/>
            <a:endParaRPr lang="pt-BR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2634" y="639941"/>
            <a:ext cx="881743" cy="1349067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152682" y="2433098"/>
            <a:ext cx="73420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PROMOÇÃO DE SAÚDE NA ESCOLA POR MEIO DA DINAMIZAÇÃO DA SALA DE AULA</a:t>
            </a:r>
          </a:p>
          <a:p>
            <a:pPr algn="ctr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Proposição e acompanhamento das atividades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709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8"/>
          <p:cNvSpPr txBox="1">
            <a:spLocks/>
          </p:cNvSpPr>
          <p:nvPr/>
        </p:nvSpPr>
        <p:spPr>
          <a:xfrm>
            <a:off x="488177" y="2655399"/>
            <a:ext cx="11042071" cy="2935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defTabSz="10080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396941" y="924296"/>
            <a:ext cx="522454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CONSIDERAÇÕES FINAIS</a:t>
            </a:r>
            <a:br>
              <a:rPr lang="en-US" sz="3200" b="1" dirty="0" smtClean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en-GB" sz="3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901521" y="2511380"/>
            <a:ext cx="10032642" cy="3311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342900" algn="just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atividades realizadas foram bem aceitas e atingiram o objetivo de dinamização da sala de aula;</a:t>
            </a:r>
          </a:p>
          <a:p>
            <a:pPr marL="342900" indent="342900" algn="just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Esperamos dar continuidade nas ações, além de expandi-las para outras turmas/escolas;</a:t>
            </a:r>
          </a:p>
          <a:p>
            <a:pPr marL="342900" indent="342900" algn="just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experiências oriundas do presente projeto indicam caminhos profícuos de aplicação dos conhecimentos produzidos pela Universidade à população.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132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517806" y="1056847"/>
            <a:ext cx="31330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INTRODUÇÃO</a:t>
            </a:r>
            <a:r>
              <a:rPr lang="en-US" sz="3200" b="1" dirty="0">
                <a:solidFill>
                  <a:schemeClr val="bg1"/>
                </a:solidFill>
                <a:latin typeface="Helvetica" charset="0"/>
                <a:cs typeface="Arial" pitchFamily="34" charset="0"/>
              </a:rPr>
              <a:t/>
            </a:r>
            <a:br>
              <a:rPr lang="en-US" sz="3200" b="1" dirty="0">
                <a:solidFill>
                  <a:schemeClr val="bg1"/>
                </a:solidFill>
                <a:latin typeface="Helvetica" charset="0"/>
                <a:cs typeface="Arial" pitchFamily="34" charset="0"/>
              </a:rPr>
            </a:br>
            <a:endParaRPr lang="en-GB" sz="3200" b="1" dirty="0">
              <a:solidFill>
                <a:schemeClr val="bg1"/>
              </a:solidFill>
              <a:latin typeface="Helvetica" charset="0"/>
              <a:cs typeface="Arial" pitchFamily="34" charset="0"/>
            </a:endParaRPr>
          </a:p>
        </p:txBody>
      </p:sp>
      <p:sp>
        <p:nvSpPr>
          <p:cNvPr id="4" name="Espaço Reservado para Texto 8"/>
          <p:cNvSpPr txBox="1">
            <a:spLocks/>
          </p:cNvSpPr>
          <p:nvPr/>
        </p:nvSpPr>
        <p:spPr>
          <a:xfrm>
            <a:off x="496653" y="2379851"/>
            <a:ext cx="11272981" cy="3650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defTabSz="10080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645920" y="2272937"/>
            <a:ext cx="749808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                                                                                                                                                         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Recomendações  de atividade física para crianças: Pelo menos 60 minutos/diários de Atividades Físicas moderadas a vigorosas                                 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WHO (2010)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Atividade Física                               Comportamento Sedentário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No Brasil, 64% do tempo que as crianças passam na escola são despendidos em comportamento sedentários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7440775" y="5308266"/>
            <a:ext cx="19046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da Costa </a:t>
            </a:r>
            <a:r>
              <a:rPr lang="pt-BR" sz="1400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et</a:t>
            </a:r>
            <a:r>
              <a:rPr lang="pt-BR" sz="14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pt-BR" sz="1400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al</a:t>
            </a:r>
            <a:r>
              <a:rPr lang="pt-BR" sz="14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(2017) 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eta para baixo 6"/>
          <p:cNvSpPr/>
          <p:nvPr/>
        </p:nvSpPr>
        <p:spPr>
          <a:xfrm>
            <a:off x="2024743" y="4088675"/>
            <a:ext cx="27432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cima 9"/>
          <p:cNvSpPr/>
          <p:nvPr/>
        </p:nvSpPr>
        <p:spPr>
          <a:xfrm>
            <a:off x="5630091" y="4088675"/>
            <a:ext cx="235132" cy="41801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3400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310743" y="858982"/>
            <a:ext cx="359228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en-GB" sz="3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Espaço Reservado para Texto 8"/>
          <p:cNvSpPr txBox="1">
            <a:spLocks/>
          </p:cNvSpPr>
          <p:nvPr/>
        </p:nvSpPr>
        <p:spPr>
          <a:xfrm>
            <a:off x="585850" y="1970468"/>
            <a:ext cx="11236956" cy="3646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 defTabSz="1008063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defTabSz="1008063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  <a:p>
            <a:pPr marL="360000" indent="432000" algn="just" defTabSz="10080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q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Dinamizar o ambiente de sala de aula;</a:t>
            </a:r>
          </a:p>
          <a:p>
            <a:pPr marL="360000" indent="432000" algn="just" defTabSz="10080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q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Aumentar os níveis de atividade física e redução do tempo sentando;</a:t>
            </a:r>
          </a:p>
          <a:p>
            <a:pPr marL="360000" indent="432000" algn="just" defTabSz="10080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q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Melhorar o aproveitamento das aulas e melhoria do rendimento escolar.</a:t>
            </a:r>
          </a:p>
          <a:p>
            <a:pPr marL="457200" indent="-720000" algn="just" defTabSz="1008063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Font typeface="Arial" pitchFamily="34" charset="0"/>
              <a:buChar char="•"/>
            </a:pP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defTabSz="1008063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defTabSz="1008063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en-A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101354" y="1075764"/>
            <a:ext cx="3993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INTRODUÇÃO</a:t>
            </a:r>
            <a:b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GB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443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356846" y="858982"/>
            <a:ext cx="349623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pt-BR" sz="3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METODOLOGIA</a:t>
            </a:r>
            <a:endParaRPr lang="pt-BR" sz="3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Espaço Reservado para Texto 8"/>
          <p:cNvSpPr txBox="1">
            <a:spLocks/>
          </p:cNvSpPr>
          <p:nvPr/>
        </p:nvSpPr>
        <p:spPr>
          <a:xfrm>
            <a:off x="457200" y="2471882"/>
            <a:ext cx="11133709" cy="3418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 defTabSz="1008063">
              <a:spcBef>
                <a:spcPct val="20000"/>
              </a:spcBef>
              <a:buClr>
                <a:schemeClr val="accent5"/>
              </a:buClr>
              <a:buFont typeface="Wingdings" panose="05000000000000000000" pitchFamily="2" charset="2"/>
              <a:buChar char="ü"/>
            </a:pP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defTabSz="1008063">
              <a:spcBef>
                <a:spcPct val="20000"/>
              </a:spcBef>
              <a:buClr>
                <a:schemeClr val="accent5"/>
              </a:buClr>
              <a:buFont typeface="Wingdings" panose="05000000000000000000" pitchFamily="2" charset="2"/>
              <a:buChar char="ü"/>
            </a:pP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defTabSz="1008063">
              <a:spcBef>
                <a:spcPct val="20000"/>
              </a:spcBef>
              <a:buClr>
                <a:schemeClr val="accent5"/>
              </a:buClr>
              <a:buFont typeface="Wingdings" panose="05000000000000000000" pitchFamily="2" charset="2"/>
              <a:buChar char="ü"/>
            </a:pPr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defTabSz="1008063">
              <a:spcBef>
                <a:spcPct val="20000"/>
              </a:spcBef>
              <a:buClr>
                <a:schemeClr val="accent5"/>
              </a:buClr>
              <a:buFont typeface="Wingdings" panose="05000000000000000000" pitchFamily="2" charset="2"/>
              <a:buChar char="ü"/>
            </a:pP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defTabSz="1008063">
              <a:spcBef>
                <a:spcPct val="20000"/>
              </a:spcBef>
              <a:buClr>
                <a:schemeClr val="accent5"/>
              </a:buClr>
              <a:buFont typeface="Wingdings" panose="05000000000000000000" pitchFamily="2" charset="2"/>
              <a:buChar char="ü"/>
            </a:pP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defTabSz="1008063">
              <a:spcBef>
                <a:spcPct val="20000"/>
              </a:spcBef>
              <a:buClr>
                <a:schemeClr val="accent5"/>
              </a:buClr>
              <a:buFont typeface="Wingdings" panose="05000000000000000000" pitchFamily="2" charset="2"/>
              <a:buChar char="ü"/>
            </a:pPr>
            <a:endParaRPr lang="en-A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39931" y="2648635"/>
            <a:ext cx="10054046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Uma escola da Rede Municipal de Ensino de Aracaju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Quatro turmas do 2º ano do Ensino Fundamental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 flipV="1">
            <a:off x="2821577" y="5225143"/>
            <a:ext cx="6518366" cy="522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9339943" y="5212080"/>
            <a:ext cx="13062" cy="2873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flipH="1">
            <a:off x="2821577" y="5290456"/>
            <a:ext cx="1" cy="274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 30"/>
          <p:cNvSpPr/>
          <p:nvPr/>
        </p:nvSpPr>
        <p:spPr>
          <a:xfrm>
            <a:off x="1909595" y="5582584"/>
            <a:ext cx="2100701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Avaliação Inicial</a:t>
            </a:r>
            <a:endParaRPr lang="pt-B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8472607" y="5491145"/>
            <a:ext cx="1848006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Avaliação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Final</a:t>
            </a:r>
            <a:endParaRPr lang="pt-B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284108" y="4894999"/>
            <a:ext cx="16241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latin typeface="Arial" pitchFamily="34" charset="0"/>
                <a:cs typeface="Arial" pitchFamily="34" charset="0"/>
              </a:rPr>
              <a:t>Intervenção</a:t>
            </a:r>
          </a:p>
        </p:txBody>
      </p:sp>
    </p:spTree>
    <p:extLst>
      <p:ext uri="{BB962C8B-B14F-4D97-AF65-F5344CB8AC3E}">
        <p14:creationId xmlns:p14="http://schemas.microsoft.com/office/powerpoint/2010/main" xmlns="" val="58377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8"/>
          <p:cNvSpPr txBox="1">
            <a:spLocks/>
          </p:cNvSpPr>
          <p:nvPr/>
        </p:nvSpPr>
        <p:spPr>
          <a:xfrm>
            <a:off x="435931" y="1896440"/>
            <a:ext cx="11316656" cy="4803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 defTabSz="1008063">
              <a:spcBef>
                <a:spcPct val="20000"/>
              </a:spcBef>
              <a:buClr>
                <a:schemeClr val="accent5"/>
              </a:buClr>
              <a:buFont typeface="Wingdings" panose="05000000000000000000" pitchFamily="2" charset="2"/>
              <a:buChar char="ü"/>
            </a:pPr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54115" y="937359"/>
            <a:ext cx="32802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pt-BR" sz="3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METODOLOGIA</a:t>
            </a:r>
            <a:r>
              <a:rPr lang="en-US" sz="3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en-GB" sz="3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3152C71E-AC61-41DE-873D-E354900D05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39866">
            <a:off x="8159632" y="3566970"/>
            <a:ext cx="996456" cy="10064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3C60E615-48F0-49B7-9E2C-C38617F321D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89093" y="2242051"/>
            <a:ext cx="1733285" cy="971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D51150A1-2E5A-4CED-91E7-D7D4C5DA09C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55234" y="2165213"/>
            <a:ext cx="1613956" cy="1453198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10189029" y="3636220"/>
            <a:ext cx="16502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Verbruggen</a:t>
            </a:r>
            <a:r>
              <a:rPr lang="pt-BR" sz="12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e Logan (2008</a:t>
            </a:r>
            <a:r>
              <a:rPr lang="pt-BR" dirty="0" smtClean="0">
                <a:ea typeface="Calibri" panose="020F0502020204030204" pitchFamily="34" charset="0"/>
              </a:rPr>
              <a:t>)</a:t>
            </a:r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A94092A0-FDCE-49E8-B9F7-2A6B069FE92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52573" y="4820192"/>
            <a:ext cx="1553128" cy="137160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8750541" y="6222666"/>
            <a:ext cx="13042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200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Treisman</a:t>
            </a:r>
            <a:r>
              <a:rPr lang="pt-BR" sz="12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(1977)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D1098C08-3608-4793-9CE3-7F37EF4696C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005604" y="4470091"/>
            <a:ext cx="1385207" cy="1395131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10244031" y="5883031"/>
            <a:ext cx="194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2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Shepard e </a:t>
            </a:r>
            <a:r>
              <a:rPr lang="pt-BR" sz="1200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Metzler</a:t>
            </a:r>
            <a:r>
              <a:rPr lang="pt-BR" sz="12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(1971</a:t>
            </a:r>
            <a:r>
              <a:rPr lang="pt-BR" dirty="0" smtClean="0">
                <a:ea typeface="Calibri" panose="020F0502020204030204" pitchFamily="34" charset="0"/>
              </a:rPr>
              <a:t>)</a:t>
            </a:r>
            <a:endParaRPr lang="pt-BR" dirty="0"/>
          </a:p>
        </p:txBody>
      </p:sp>
      <p:sp>
        <p:nvSpPr>
          <p:cNvPr id="20" name="Espaço Reservado para Conteúdo 1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pt-BR" smtClean="0"/>
          </a:p>
          <a:p>
            <a:endParaRPr lang="pt-BR" smtClean="0"/>
          </a:p>
          <a:p>
            <a:endParaRPr lang="pt-BR" smtClean="0"/>
          </a:p>
          <a:p>
            <a:endParaRPr lang="pt-BR" dirty="0"/>
          </a:p>
        </p:txBody>
      </p:sp>
      <p:sp>
        <p:nvSpPr>
          <p:cNvPr id="19" name="Espaço Reservado para Conteúdo 18"/>
          <p:cNvSpPr>
            <a:spLocks noGrp="1"/>
          </p:cNvSpPr>
          <p:nvPr>
            <p:ph sz="half" idx="2"/>
          </p:nvPr>
        </p:nvSpPr>
        <p:spPr>
          <a:xfrm>
            <a:off x="662829" y="2254129"/>
            <a:ext cx="6430302" cy="363304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Avaliações</a:t>
            </a:r>
          </a:p>
          <a:p>
            <a:pPr indent="45720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q"/>
            </a:pP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Antropométrica </a:t>
            </a:r>
          </a:p>
          <a:p>
            <a:pPr indent="45720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q"/>
            </a:pP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Níveis de atividade física </a:t>
            </a:r>
          </a:p>
          <a:p>
            <a:pPr indent="45720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q"/>
            </a:pP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Níveis de comportamento sedentário</a:t>
            </a:r>
          </a:p>
          <a:p>
            <a:pPr indent="45720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q"/>
            </a:pP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Avaliação cognitiva </a:t>
            </a: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919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8"/>
          <p:cNvSpPr txBox="1">
            <a:spLocks/>
          </p:cNvSpPr>
          <p:nvPr/>
        </p:nvSpPr>
        <p:spPr>
          <a:xfrm>
            <a:off x="435931" y="1896440"/>
            <a:ext cx="11316656" cy="4803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 defTabSz="1008063">
              <a:spcBef>
                <a:spcPct val="20000"/>
              </a:spcBef>
              <a:buClr>
                <a:schemeClr val="accent5"/>
              </a:buClr>
              <a:buFont typeface="Wingdings" panose="05000000000000000000" pitchFamily="2" charset="2"/>
              <a:buChar char="ü"/>
            </a:pPr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54115" y="937359"/>
            <a:ext cx="32802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pt-BR" sz="3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METODOLOGIA</a:t>
            </a:r>
            <a:r>
              <a:rPr lang="en-US" sz="3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en-GB" sz="3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34701" y="2557381"/>
            <a:ext cx="681112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6000" indent="306000">
              <a:lnSpc>
                <a:spcPct val="150000"/>
              </a:lnSpc>
              <a:spcBef>
                <a:spcPts val="12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Intervenção pedagógica dinâmica</a:t>
            </a:r>
          </a:p>
          <a:p>
            <a:pPr marL="306000" indent="457200">
              <a:lnSpc>
                <a:spcPct val="150000"/>
              </a:lnSpc>
              <a:spcBef>
                <a:spcPts val="1200"/>
              </a:spcBef>
              <a:buClr>
                <a:schemeClr val="accent1"/>
              </a:buClr>
              <a:buFont typeface="Wingdings" pitchFamily="2" charset="2"/>
              <a:buChar char="q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Conteúdos pedagógicos de forma dinâmica</a:t>
            </a:r>
          </a:p>
          <a:p>
            <a:pPr marL="306000" indent="45720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q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Baú de atividades</a:t>
            </a:r>
          </a:p>
          <a:p>
            <a:pPr marL="306000" indent="45720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q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Ficha de acompanhamento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5892D216-8459-4983-B9C0-38002F955D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98608">
            <a:off x="9437703" y="2223457"/>
            <a:ext cx="2277178" cy="17078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9587BF03-4550-4310-B594-AA73271363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20887" y="4675773"/>
            <a:ext cx="2908999" cy="16377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5A0BEA9C-2B81-4201-BF7D-691A8FAF99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1955" y="2872738"/>
            <a:ext cx="1920240" cy="17776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00919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019972" y="872045"/>
            <a:ext cx="417401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RESULTADOS</a:t>
            </a:r>
            <a:endParaRPr lang="en-GB" sz="3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E4C5A219-B060-4329-8248-F37795D0A9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652" y="1955475"/>
            <a:ext cx="3251206" cy="243840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8417DAC8-9A9F-4E56-8284-3722D6E870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279" t="7391" r="13767" b="31036"/>
          <a:stretch/>
        </p:blipFill>
        <p:spPr>
          <a:xfrm>
            <a:off x="209006" y="3653005"/>
            <a:ext cx="2651760" cy="294373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0F09F7CA-0D1D-461A-ADB7-9CD664F531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87" y="1943753"/>
            <a:ext cx="3075058" cy="236912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86D013A4-987E-4244-A7C2-B05DB038F38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7213"/>
          <a:stretch/>
        </p:blipFill>
        <p:spPr>
          <a:xfrm>
            <a:off x="6296297" y="3579221"/>
            <a:ext cx="2269064" cy="308846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87447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019972" y="872045"/>
            <a:ext cx="417401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RESULTADOS</a:t>
            </a:r>
            <a:endParaRPr lang="en-GB" sz="3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720" y="1855361"/>
            <a:ext cx="4321221" cy="477608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39799" y="1864996"/>
            <a:ext cx="3819525" cy="48101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87447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08259" y="858982"/>
            <a:ext cx="457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pt-BR" sz="3200" b="1" dirty="0" smtClean="0">
                <a:solidFill>
                  <a:schemeClr val="bg1"/>
                </a:solidFill>
                <a:latin typeface="Helvetica" charset="0"/>
                <a:cs typeface="Arial" pitchFamily="34" charset="0"/>
              </a:rPr>
              <a:t>RESULTADOS</a:t>
            </a:r>
            <a:endParaRPr lang="pt-BR" sz="3200" b="1" dirty="0">
              <a:solidFill>
                <a:schemeClr val="bg1"/>
              </a:solidFill>
              <a:latin typeface="Helvetica" charset="0"/>
              <a:cs typeface="Arial" pitchFamily="34" charset="0"/>
            </a:endParaRPr>
          </a:p>
        </p:txBody>
      </p:sp>
      <p:pic>
        <p:nvPicPr>
          <p:cNvPr id="3" name="Espaço Reservado para Conteú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671" y="2549325"/>
            <a:ext cx="4945855" cy="386435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Espaço Reservado para Conteú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016" y="2743199"/>
            <a:ext cx="5856429" cy="3297079"/>
          </a:xfrm>
          <a:prstGeom prst="rect">
            <a:avLst/>
          </a:prstGeom>
          <a:ln w="28575"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xmlns="" val="227040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o">
  <a:themeElements>
    <a:clrScheme name="Dividendo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Dividendo</Template>
  <TotalTime>1513</TotalTime>
  <Words>243</Words>
  <Application>Microsoft Office PowerPoint</Application>
  <PresentationFormat>Personalizar</PresentationFormat>
  <Paragraphs>67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Dividendo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José Gomes de Almeida Neto</dc:creator>
  <cp:lastModifiedBy>Usuário do Windows</cp:lastModifiedBy>
  <cp:revision>56</cp:revision>
  <dcterms:created xsi:type="dcterms:W3CDTF">2016-08-04T12:34:29Z</dcterms:created>
  <dcterms:modified xsi:type="dcterms:W3CDTF">2019-10-20T14:57:29Z</dcterms:modified>
</cp:coreProperties>
</file>