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2" r:id="rId9"/>
    <p:sldId id="266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ry%20Xavier\Downloads\TABELA%20AMB%20(Salvo%20automaticamente)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ry%20Xavier\Desktop\TABELA%20AMB%20(Salvo%20automaticamente).od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schemeClr val="dk1">
                  <a:lumMod val="65000"/>
                  <a:lumOff val="35000"/>
                  <a:alpha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Feminino</c:v>
              </c:pt>
              <c:pt idx="1">
                <c:v>Masculino</c:v>
              </c:pt>
              <c:pt idx="2">
                <c:v>Não Binário</c:v>
              </c:pt>
              <c:pt idx="3">
                <c:v>SEM DADOS</c:v>
              </c:pt>
            </c:strLit>
          </c:cat>
          <c:val>
            <c:numLit>
              <c:formatCode>General</c:formatCode>
              <c:ptCount val="4"/>
              <c:pt idx="0">
                <c:v>33</c:v>
              </c:pt>
              <c:pt idx="1">
                <c:v>28</c:v>
              </c:pt>
              <c:pt idx="2">
                <c:v>1</c:v>
              </c:pt>
              <c:pt idx="3">
                <c:v>4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A6-406C-9373-2F5256DA85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48872704"/>
        <c:axId val="348871616"/>
      </c:barChart>
      <c:valAx>
        <c:axId val="34887161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3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Quantidade de usuários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General" sourceLinked="0"/>
        <c:majorTickMark val="none"/>
        <c:minorTickMark val="none"/>
        <c:tickLblPos val="nextTo"/>
        <c:crossAx val="348872704"/>
        <c:crosses val="autoZero"/>
        <c:crossBetween val="between"/>
      </c:valAx>
      <c:catAx>
        <c:axId val="348872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3488716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HORMONIOTERAPIA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rgbClr val="B80000"/>
            </a:solidFill>
            <a:ln w="9525" cap="flat" cmpd="sng" algn="ctr">
              <a:solidFill>
                <a:schemeClr val="tx1"/>
              </a:solidFill>
              <a:round/>
            </a:ln>
            <a:effectLst/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Lbls>
            <c:spPr>
              <a:solidFill>
                <a:schemeClr val="dk1">
                  <a:lumMod val="65000"/>
                  <a:lumOff val="35000"/>
                  <a:alpha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AS VEZES</c:v>
              </c:pt>
              <c:pt idx="1">
                <c:v>NÃO USA</c:v>
              </c:pt>
              <c:pt idx="2">
                <c:v>SEM DADOS</c:v>
              </c:pt>
              <c:pt idx="3">
                <c:v>USA</c:v>
              </c:pt>
            </c:strLit>
          </c:cat>
          <c:val>
            <c:numLit>
              <c:formatCode>General</c:formatCode>
              <c:ptCount val="4"/>
              <c:pt idx="0">
                <c:v>1</c:v>
              </c:pt>
              <c:pt idx="1">
                <c:v>22</c:v>
              </c:pt>
              <c:pt idx="2">
                <c:v>11</c:v>
              </c:pt>
              <c:pt idx="3">
                <c:v>32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41-48C6-90E1-2E11A8DF7B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8868896"/>
        <c:axId val="348864544"/>
      </c:barChart>
      <c:valAx>
        <c:axId val="3488645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3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Quantidade de usuários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00" b="1" i="0" u="none" strike="noStrike" kern="1200" baseline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General" sourceLinked="0"/>
        <c:majorTickMark val="none"/>
        <c:minorTickMark val="none"/>
        <c:tickLblPos val="nextTo"/>
        <c:crossAx val="348868896"/>
        <c:crosses val="autoZero"/>
        <c:crossBetween val="between"/>
      </c:valAx>
      <c:catAx>
        <c:axId val="348868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cap="all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3488645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1">
        <a:lumMod val="75000"/>
        <a:lumOff val="25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Protocolo</a:t>
            </a:r>
            <a:r>
              <a:rPr lang="pt-BR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aseline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grbasi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Grau geral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solidFill>
                <a:srgbClr val="FF0000"/>
              </a:solidFill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Planilha1!$A$2:$A$5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1</c:v>
                </c:pt>
                <c:pt idx="1">
                  <c:v>24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F2-4204-9427-BA0737E971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48873248"/>
        <c:axId val="348873792"/>
      </c:barChart>
      <c:catAx>
        <c:axId val="348873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3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Grau Geral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00" b="1" i="0" u="none" strike="noStrike" kern="1200" baseline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348873792"/>
        <c:crosses val="autoZero"/>
        <c:auto val="1"/>
        <c:lblAlgn val="ctr"/>
        <c:lblOffset val="100"/>
        <c:noMultiLvlLbl val="0"/>
      </c:catAx>
      <c:valAx>
        <c:axId val="34887379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3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Quantidade de usuários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00" b="1" i="0" u="none" strike="noStrike" kern="1200" baseline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crossAx val="348873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5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971900047982008E-2"/>
          <c:y val="0.19884178909515668"/>
          <c:w val="0.59458578084606784"/>
          <c:h val="0.57797465903337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Intervalo 1 (29-58 pontos)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lt1">
                    <a:lumMod val="95000"/>
                  </a:schemeClr>
                </a:solidFill>
                <a:round/>
              </a:ln>
              <a:effectLst/>
            </c:spPr>
          </c:errBars>
          <c:cat>
            <c:strRef>
              <c:f>Planilha1!$A$2:$A$5</c:f>
              <c:strCache>
                <c:ptCount val="4"/>
                <c:pt idx="0">
                  <c:v>Repercusão ausente ou pequena</c:v>
                </c:pt>
                <c:pt idx="1">
                  <c:v>Repercusão moderada</c:v>
                </c:pt>
                <c:pt idx="2">
                  <c:v>Repercusão severa</c:v>
                </c:pt>
                <c:pt idx="3">
                  <c:v>Sem dados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FD-4D88-8B92-B0AD2D1CB69C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Intervalo 2 (59-87 pontos)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lt1">
                    <a:lumMod val="95000"/>
                  </a:schemeClr>
                </a:solidFill>
                <a:round/>
              </a:ln>
              <a:effectLst/>
            </c:spPr>
          </c:errBars>
          <c:cat>
            <c:strRef>
              <c:f>Planilha1!$A$2:$A$5</c:f>
              <c:strCache>
                <c:ptCount val="4"/>
                <c:pt idx="0">
                  <c:v>Repercusão ausente ou pequena</c:v>
                </c:pt>
                <c:pt idx="1">
                  <c:v>Repercusão moderada</c:v>
                </c:pt>
                <c:pt idx="2">
                  <c:v>Repercusão severa</c:v>
                </c:pt>
                <c:pt idx="3">
                  <c:v>Sem dados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1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FD-4D88-8B92-B0AD2D1CB69C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Intervalo 3 (acima de 88 pontos)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lt1">
                    <a:lumMod val="95000"/>
                  </a:schemeClr>
                </a:solidFill>
                <a:round/>
              </a:ln>
              <a:effectLst/>
            </c:spPr>
          </c:errBars>
          <c:cat>
            <c:strRef>
              <c:f>Planilha1!$A$2:$A$5</c:f>
              <c:strCache>
                <c:ptCount val="4"/>
                <c:pt idx="0">
                  <c:v>Repercusão ausente ou pequena</c:v>
                </c:pt>
                <c:pt idx="1">
                  <c:v>Repercusão moderada</c:v>
                </c:pt>
                <c:pt idx="2">
                  <c:v>Repercusão severa</c:v>
                </c:pt>
                <c:pt idx="3">
                  <c:v>Sem dados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FD-4D88-8B92-B0AD2D1CB69C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Sem dados (não apresentava o TQV)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lt1">
                    <a:lumMod val="95000"/>
                  </a:schemeClr>
                </a:solidFill>
                <a:round/>
              </a:ln>
              <a:effectLst/>
            </c:spPr>
          </c:errBars>
          <c:cat>
            <c:strRef>
              <c:f>Planilha1!$A$2:$A$5</c:f>
              <c:strCache>
                <c:ptCount val="4"/>
                <c:pt idx="0">
                  <c:v>Repercusão ausente ou pequena</c:v>
                </c:pt>
                <c:pt idx="1">
                  <c:v>Repercusão moderada</c:v>
                </c:pt>
                <c:pt idx="2">
                  <c:v>Repercusão severa</c:v>
                </c:pt>
                <c:pt idx="3">
                  <c:v>Sem dados</c:v>
                </c:pt>
              </c:strCache>
            </c:strRef>
          </c:cat>
          <c:val>
            <c:numRef>
              <c:f>Planilha1!$E$2:$E$5</c:f>
              <c:numCache>
                <c:formatCode>General</c:formatCode>
                <c:ptCount val="4"/>
                <c:pt idx="3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5FD-4D88-8B92-B0AD2D1CB6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8874336"/>
        <c:axId val="89764960"/>
      </c:barChart>
      <c:catAx>
        <c:axId val="348874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100" b="1" i="0" u="none" strike="noStrike" cap="all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Transgender Voice Questionnaire (tqv)</a:t>
                </a:r>
                <a:endParaRPr lang="pt-BR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23047031703518417"/>
              <c:y val="7.355425993229436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1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89764960"/>
        <c:crosses val="autoZero"/>
        <c:auto val="1"/>
        <c:lblAlgn val="ctr"/>
        <c:lblOffset val="100"/>
        <c:noMultiLvlLbl val="0"/>
      </c:catAx>
      <c:valAx>
        <c:axId val="897649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cap="all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sz="1100" b="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Quantidade de usuários</a:t>
                </a:r>
              </a:p>
            </c:rich>
          </c:tx>
          <c:layout>
            <c:manualLayout>
              <c:xMode val="edge"/>
              <c:yMode val="edge"/>
              <c:x val="3.136479300878621E-2"/>
              <c:y val="0.361698167384275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cap="all" baseline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crossAx val="34887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555499588891947"/>
          <c:y val="0.29253595366694868"/>
          <c:w val="0.26033399752594422"/>
          <c:h val="0.4149277752294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tx1">
        <a:lumMod val="95000"/>
        <a:lumOff val="5000"/>
      </a:schemeClr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BA62E65-A9E2-4A74-A2D5-0FA4E5146BFD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09D91F9-04BD-4005-B445-16F977DEE66C}" type="datetimeFigureOut">
              <a:rPr lang="pt-BR" smtClean="0"/>
              <a:t>21/10/2019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67000"/>
              </a:schemeClr>
            </a:gs>
            <a:gs pos="12000">
              <a:schemeClr val="bg1"/>
            </a:gs>
            <a:gs pos="6000">
              <a:schemeClr val="tx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1032" y="1556792"/>
            <a:ext cx="6624736" cy="2016223"/>
          </a:xfrm>
        </p:spPr>
        <p:txBody>
          <a:bodyPr/>
          <a:lstStyle/>
          <a:p>
            <a:pPr algn="ctr"/>
            <a:r>
              <a:rPr lang="pt-B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VOZ </a:t>
            </a:r>
            <a:r>
              <a:rPr lang="pt-B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TRANSEXUALIDADE: REDESIGNAÇÃO VOCAL NA TRANSIÇÃO DE GÊNERO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0583" y="4313356"/>
            <a:ext cx="6461760" cy="1224136"/>
          </a:xfrm>
        </p:spPr>
        <p:txBody>
          <a:bodyPr>
            <a:noAutofit/>
          </a:bodyPr>
          <a:lstStyle/>
          <a:p>
            <a:pPr algn="ctr"/>
            <a:r>
              <a:rPr lang="pt-BR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Discentes: </a:t>
            </a:r>
          </a:p>
          <a:p>
            <a:pPr algn="ctr"/>
            <a:r>
              <a:rPr lang="pt-BR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Brenda </a:t>
            </a:r>
            <a:r>
              <a:rPr lang="pt-BR" sz="1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Elen</a:t>
            </a:r>
            <a:r>
              <a:rPr lang="pt-BR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Nunes Lisboa</a:t>
            </a:r>
          </a:p>
          <a:p>
            <a:pPr algn="ctr"/>
            <a:r>
              <a:rPr lang="pt-BR" sz="1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Jariane</a:t>
            </a:r>
            <a:r>
              <a:rPr lang="pt-BR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Xavier</a:t>
            </a:r>
            <a:r>
              <a:rPr lang="pt-BR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Conceição</a:t>
            </a:r>
          </a:p>
          <a:p>
            <a:pPr algn="ctr"/>
            <a:r>
              <a:rPr lang="pt-BR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Orientadora</a:t>
            </a:r>
            <a:r>
              <a:rPr lang="pt-BR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Roxane de Alencar Irineu</a:t>
            </a:r>
            <a:endParaRPr lang="pt-BR" sz="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C:\Users\loja\Downloads\WhatsApp Image 2019-06-11 at 15.32.07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43" y="5630639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Resultado de imagem para fonoaudiolog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33256"/>
            <a:ext cx="864096" cy="849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Resultado de imagem para ufs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91"/>
          <a:stretch/>
        </p:blipFill>
        <p:spPr bwMode="auto">
          <a:xfrm>
            <a:off x="3851920" y="188640"/>
            <a:ext cx="1152128" cy="1275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9492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7871" y="1916832"/>
            <a:ext cx="7620000" cy="4800600"/>
          </a:xfrm>
        </p:spPr>
        <p:txBody>
          <a:bodyPr/>
          <a:lstStyle/>
          <a:p>
            <a:pPr marL="11430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projeto de extensão "Voz 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transexualidade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redesignação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vocal na transição de gênero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busca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só uma qualidade vocal satisfatória para esta população,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mas, também promove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harmonia entre corpo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voz. Além disso,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melhorar 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 de vida dos mesmos,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realizando uma escuta ativa e sensível a todas as demandas trazidas pelos usuários/as, compreendendo-o para além da sua queixa vocal, e, desta forma, prestando um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atendimento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vistas ao bem-estar </a:t>
            </a:r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sujeito.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C:\Users\loja\Downloads\WhatsApp Image 2019-06-11 at 15.32.07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5448300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Resultado de imagem para fonoaudiolog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70630"/>
            <a:ext cx="864096" cy="8498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1890936" y="692696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Finais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746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">
              <a:schemeClr val="bg1"/>
            </a:gs>
            <a:gs pos="73000">
              <a:schemeClr val="bg1">
                <a:shade val="100000"/>
                <a:satMod val="115000"/>
              </a:schemeClr>
            </a:gs>
            <a:gs pos="90000">
              <a:schemeClr val="accent1">
                <a:lumMod val="40000"/>
                <a:lumOff val="6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620000" cy="1143000"/>
          </a:xfrm>
        </p:spPr>
        <p:txBody>
          <a:bodyPr/>
          <a:lstStyle/>
          <a:p>
            <a:pPr algn="ctr"/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r>
              <a:rPr lang="pt-BR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Voz e </a:t>
            </a:r>
            <a:r>
              <a:rPr lang="pt-BR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transexualidade</a:t>
            </a:r>
            <a:r>
              <a:rPr lang="pt-B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564904"/>
            <a:ext cx="7620000" cy="4800600"/>
          </a:xfrm>
        </p:spPr>
        <p:txBody>
          <a:bodyPr/>
          <a:lstStyle/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mudança de gênero requer ajustes complexos para a adequação da voz à nova identidade social, há uma importância da voz como definidor de gênero, mesmo que seja uma característica sexual secundária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C:\Users\loja\Downloads\WhatsApp Image 2019-06-11 at 15.32.07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480" y="5448300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Resultado de imagem para fonoaudiolog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89241"/>
            <a:ext cx="874440" cy="811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709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objetivo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fonoaudiológico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contribuir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a transição de gênero dos usuários do Ambulatório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Universidade Federal de Sergipe,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colaborando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prestações de serviço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fonoaudiológicos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adequação das características vocais ao gênero da sua identificação.</a:t>
            </a:r>
          </a:p>
        </p:txBody>
      </p:sp>
      <p:pic>
        <p:nvPicPr>
          <p:cNvPr id="4" name="Imagem 3" descr="Resultado de imagem para fonoaudiologi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70630"/>
            <a:ext cx="864096" cy="849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C:\Users\loja\Downloads\WhatsApp Image 2019-06-11 at 15.32.07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5448300"/>
            <a:ext cx="952500" cy="952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2267744" y="47667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193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1">
                <a:lumMod val="40000"/>
                <a:lumOff val="60000"/>
              </a:schemeClr>
            </a:gs>
            <a:gs pos="23889">
              <a:schemeClr val="bg1"/>
            </a:gs>
            <a:gs pos="46048">
              <a:schemeClr val="bg1"/>
            </a:gs>
            <a:gs pos="69038">
              <a:schemeClr val="bg1"/>
            </a:gs>
            <a:gs pos="100000">
              <a:schemeClr val="bg1">
                <a:shade val="100000"/>
                <a:satMod val="115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27" y="620688"/>
            <a:ext cx="8460432" cy="6597352"/>
          </a:xfrm>
        </p:spPr>
        <p:txBody>
          <a:bodyPr/>
          <a:lstStyle/>
          <a:p>
            <a:pPr marL="11430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ambulatório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Universidade Federal de Sergipe conta com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serviços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diversas áreas da saúde, tais como:</a:t>
            </a:r>
          </a:p>
          <a:p>
            <a:pPr algn="just">
              <a:buFont typeface="Wingdings" pitchFamily="2" charset="2"/>
              <a:buChar char="Ø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Fonoaudiologia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Psicologia</a:t>
            </a: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Medicina</a:t>
            </a: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Terapia Ocupacional</a:t>
            </a: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Enfermagem</a:t>
            </a: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Nutrição</a:t>
            </a: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Farmácia</a:t>
            </a:r>
          </a:p>
          <a:p>
            <a:pPr algn="ctr">
              <a:buFont typeface="Wingdings" pitchFamily="2" charset="2"/>
              <a:buChar char="Ø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Psiquiatria  </a:t>
            </a:r>
          </a:p>
          <a:p>
            <a:pPr algn="just">
              <a:buFont typeface="Wingdings" pitchFamily="2" charset="2"/>
              <a:buChar char="Ø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C:\Users\loja\Downloads\WhatsApp Image 2019-06-11 at 15.32.07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5448300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Resultado de imagem para fonoaudiolog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70630"/>
            <a:ext cx="864096" cy="8498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4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1610" y="620688"/>
            <a:ext cx="7620000" cy="11430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b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Atendimento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Fonoaudiológico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Protocolo de anamnese vocal adaptado ;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fonoaudiológica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vocal ;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percepção vocal de pacientes transexuais homem para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mulher -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protocolo TQV-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Transgender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male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Transsexuals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</a:p>
          <a:p>
            <a:pPr marL="11430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Resultado de imagem para fonoaudiologi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70630"/>
            <a:ext cx="864096" cy="849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C:\Users\loja\Downloads\WhatsApp Image 2019-06-11 at 15.32.07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5448300"/>
            <a:ext cx="9525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32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1388485428"/>
              </p:ext>
            </p:extLst>
          </p:nvPr>
        </p:nvGraphicFramePr>
        <p:xfrm>
          <a:off x="0" y="0"/>
          <a:ext cx="846043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599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879276489"/>
              </p:ext>
            </p:extLst>
          </p:nvPr>
        </p:nvGraphicFramePr>
        <p:xfrm>
          <a:off x="0" y="0"/>
          <a:ext cx="846043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1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019298"/>
              </p:ext>
            </p:extLst>
          </p:nvPr>
        </p:nvGraphicFramePr>
        <p:xfrm>
          <a:off x="0" y="0"/>
          <a:ext cx="846043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83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885824"/>
              </p:ext>
            </p:extLst>
          </p:nvPr>
        </p:nvGraphicFramePr>
        <p:xfrm>
          <a:off x="0" y="0"/>
          <a:ext cx="846043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61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Personalizada 52">
      <a:dk1>
        <a:srgbClr val="1F1F1F"/>
      </a:dk1>
      <a:lt1>
        <a:sysClr val="window" lastClr="FFFFFF"/>
      </a:lt1>
      <a:dk2>
        <a:srgbClr val="FB55E7"/>
      </a:dk2>
      <a:lt2>
        <a:srgbClr val="F59D5B"/>
      </a:lt2>
      <a:accent1>
        <a:srgbClr val="00B0F0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163</TotalTime>
  <Words>247</Words>
  <Application>Microsoft Office PowerPoint</Application>
  <PresentationFormat>Apresentação na tela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Wingdings</vt:lpstr>
      <vt:lpstr>Adjacência</vt:lpstr>
      <vt:lpstr>VOZ E TRANSEXUALIDADE: REDESIGNAÇÃO VOCAL NA TRANSIÇÃO DE GÊNERO</vt:lpstr>
      <vt:lpstr>Introdução  Voz e transexualidade </vt:lpstr>
      <vt:lpstr>Apresentação do PowerPoint</vt:lpstr>
      <vt:lpstr>Apresentação do PowerPoint</vt:lpstr>
      <vt:lpstr>Resultados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 Ellen</dc:creator>
  <cp:lastModifiedBy>Roxane</cp:lastModifiedBy>
  <cp:revision>19</cp:revision>
  <dcterms:created xsi:type="dcterms:W3CDTF">2019-10-18T16:56:38Z</dcterms:created>
  <dcterms:modified xsi:type="dcterms:W3CDTF">2019-10-21T13:28:20Z</dcterms:modified>
</cp:coreProperties>
</file>