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1" r:id="rId3"/>
    <p:sldId id="269" r:id="rId4"/>
    <p:sldId id="258" r:id="rId5"/>
    <p:sldId id="268" r:id="rId6"/>
    <p:sldId id="259" r:id="rId7"/>
    <p:sldId id="262" r:id="rId8"/>
    <p:sldId id="264" r:id="rId9"/>
    <p:sldId id="266" r:id="rId10"/>
    <p:sldId id="270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is"/>
          <p:cNvGrpSpPr/>
          <p:nvPr/>
        </p:nvGrpSpPr>
        <p:grpSpPr>
          <a:xfrm>
            <a:off x="5638801" y="4145282"/>
            <a:ext cx="3515503" cy="2731407"/>
            <a:chOff x="5638800" y="3108960"/>
            <a:chExt cx="3515503" cy="2048555"/>
          </a:xfrm>
        </p:grpSpPr>
        <p:cxnSp>
          <p:nvCxnSpPr>
            <p:cNvPr id="14" name="Conector Reto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linhas inferiores"/>
          <p:cNvGrpSpPr/>
          <p:nvPr/>
        </p:nvGrpSpPr>
        <p:grpSpPr>
          <a:xfrm>
            <a:off x="-6689" y="6057150"/>
            <a:ext cx="4125119" cy="820207"/>
            <a:chOff x="-6689" y="4553748"/>
            <a:chExt cx="4125119" cy="615155"/>
          </a:xfrm>
        </p:grpSpPr>
        <p:sp>
          <p:nvSpPr>
            <p:cNvPr id="9" name="Forma Livre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Forma Livre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0" y="584201"/>
            <a:ext cx="6553200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616200"/>
            <a:ext cx="6553200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/>
          </a:p>
        </p:txBody>
      </p:sp>
      <p:sp>
        <p:nvSpPr>
          <p:cNvPr id="22" name="Espaço Reservado para Data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24" name="Espaço Reservado para o Número do Slide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84200"/>
            <a:ext cx="2057400" cy="5588000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584200"/>
            <a:ext cx="5562600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is"/>
          <p:cNvGrpSpPr/>
          <p:nvPr/>
        </p:nvGrpSpPr>
        <p:grpSpPr>
          <a:xfrm>
            <a:off x="5638801" y="4145282"/>
            <a:ext cx="3515503" cy="2731407"/>
            <a:chOff x="5638800" y="3108960"/>
            <a:chExt cx="3515503" cy="2048555"/>
          </a:xfrm>
        </p:grpSpPr>
        <p:cxnSp>
          <p:nvCxnSpPr>
            <p:cNvPr id="12" name="Conector Reto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209802"/>
            <a:ext cx="6705600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9200" y="4951267"/>
            <a:ext cx="5303520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1" y="1706880"/>
            <a:ext cx="3810000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1" y="1706880"/>
            <a:ext cx="3810000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701800"/>
            <a:ext cx="3813048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14401" y="2717800"/>
            <a:ext cx="3810000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873752" y="1701800"/>
            <a:ext cx="3813048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876801" y="2717800"/>
            <a:ext cx="3810000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701800"/>
            <a:ext cx="3048000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4241800"/>
            <a:ext cx="3048000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14800" y="584200"/>
            <a:ext cx="4572000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701800"/>
            <a:ext cx="3048000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4241800"/>
            <a:ext cx="3048000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4114800" y="584200"/>
            <a:ext cx="4572000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pt-BR"/>
              <a:t>Clique no ícone para adicionar uma imagem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inhas à esquerda"/>
          <p:cNvGrpSpPr/>
          <p:nvPr/>
        </p:nvGrpSpPr>
        <p:grpSpPr>
          <a:xfrm>
            <a:off x="-11905" y="-3174"/>
            <a:ext cx="615155" cy="5229225"/>
            <a:chOff x="-11906" y="-2381"/>
            <a:chExt cx="615155" cy="3921919"/>
          </a:xfrm>
        </p:grpSpPr>
        <p:sp>
          <p:nvSpPr>
            <p:cNvPr id="10" name="Forma Livre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914401" y="274637"/>
            <a:ext cx="7772400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1" y="1701797"/>
            <a:ext cx="7772400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914400" y="6356353"/>
            <a:ext cx="16764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BF228-EBDA-4864-8EA9-B21808311F4A}" type="datetimeFigureOut">
              <a:rPr lang="pt-BR" smtClean="0"/>
              <a:t>20/10/2019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590800" y="6356353"/>
            <a:ext cx="39624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924801" y="6356353"/>
            <a:ext cx="7620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87540-71B1-475D-A954-D7C10EAE9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5656" y="4293096"/>
            <a:ext cx="65532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4000" dirty="0">
                <a:latin typeface="Times New Roman" pitchFamily="18" charset="0"/>
                <a:cs typeface="Times New Roman" pitchFamily="18" charset="0"/>
              </a:rPr>
            </a:br>
            <a:r>
              <a:rPr lang="pt-BR" sz="36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AVEX – AGRONEGÓCIO, AGROTÓXICOS E O TRABALHO CANAVIEIRO EM JAPARATUBA-SE</a:t>
            </a:r>
            <a:r>
              <a:rPr lang="pt-BR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EDITAL PROEX – PIAEX nº 09/2018</a:t>
            </a:r>
            <a:r>
              <a:rPr lang="pt-BR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i="1" dirty="0">
                <a:latin typeface="Times New Roman" pitchFamily="18" charset="0"/>
                <a:cs typeface="Times New Roman" pitchFamily="18" charset="0"/>
              </a:rPr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221088"/>
            <a:ext cx="6553200" cy="1752600"/>
          </a:xfrm>
        </p:spPr>
        <p:txBody>
          <a:bodyPr>
            <a:normAutofit fontScale="92500"/>
          </a:bodyPr>
          <a:lstStyle/>
          <a:p>
            <a:r>
              <a:rPr lang="pt-BR" b="1" dirty="0"/>
              <a:t> </a:t>
            </a:r>
            <a:endParaRPr lang="pt-BR" b="1" i="1" dirty="0"/>
          </a:p>
          <a:p>
            <a:r>
              <a:rPr lang="pt-BR" sz="3200" b="1" cap="none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Wylamys</a:t>
            </a:r>
            <a:r>
              <a:rPr lang="pt-BR" sz="3200" b="1" cap="none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Lima</a:t>
            </a:r>
          </a:p>
          <a:p>
            <a:r>
              <a:rPr lang="pt-BR" sz="3200" b="1" cap="none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Shiziele</a:t>
            </a:r>
            <a:r>
              <a:rPr lang="pt-BR" sz="3200" b="1" cap="none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pt-BR" sz="32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O. </a:t>
            </a:r>
            <a:r>
              <a:rPr lang="pt-BR" sz="3200" b="1" cap="none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Shimada</a:t>
            </a:r>
          </a:p>
          <a:p>
            <a:r>
              <a:rPr lang="pt-BR" sz="3200" b="1" cap="none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Período: Julho </a:t>
            </a:r>
            <a:r>
              <a:rPr lang="pt-BR" sz="32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Dezembro, 2018</a:t>
            </a:r>
            <a:endParaRPr lang="pt-BR" sz="3200" b="1" cap="none" dirty="0">
              <a:solidFill>
                <a:schemeClr val="accent4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9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FA88FD-EBFD-4B1C-A907-DF07B25BE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274637"/>
            <a:ext cx="7772400" cy="706091"/>
          </a:xfrm>
        </p:spPr>
        <p:txBody>
          <a:bodyPr/>
          <a:lstStyle/>
          <a:p>
            <a:r>
              <a:rPr lang="pt-BR" dirty="0" smtClean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Referências </a:t>
            </a:r>
            <a:endParaRPr lang="pt-BR" dirty="0">
              <a:solidFill>
                <a:srgbClr val="F9F9F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24135B4-3BE4-4C22-A577-F87EB98D9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1" y="908721"/>
            <a:ext cx="8208912" cy="4320479"/>
          </a:xfrm>
        </p:spPr>
        <p:txBody>
          <a:bodyPr>
            <a:noAutofit/>
          </a:bodyPr>
          <a:lstStyle/>
          <a:p>
            <a:pPr algn="just"/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CHIZZOTTI, </a:t>
            </a:r>
            <a:r>
              <a:rPr lang="pt-BR" sz="1800" dirty="0" smtClean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Antônio. A pesquisa </a:t>
            </a:r>
            <a:r>
              <a:rPr lang="pt-BR" sz="1800" b="1" dirty="0" smtClean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qualitativa </a:t>
            </a:r>
            <a:r>
              <a:rPr lang="pt-BR" sz="1800" b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em ciências humanas e sociais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: evolução e desafios. Revista portuguesa de educação, v. 16, n. 2., 2003. p. 221-236. </a:t>
            </a:r>
          </a:p>
          <a:p>
            <a:pPr algn="just"/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CONCEIÇÃO, Alexandrina Luz (</a:t>
            </a:r>
            <a:r>
              <a:rPr lang="pt-BR" sz="1800" dirty="0" err="1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Org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pt-BR" sz="1800" b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Trabalho e trabalhadores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: as novas configurações espaciais da reestruturação produtiva no espaço rural. São Cristóvão: Editora UFS, 2011</a:t>
            </a:r>
            <a:r>
              <a:rPr lang="pt-BR" sz="1800" dirty="0" smtClean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ENGELS, Friedrich. </a:t>
            </a:r>
            <a:r>
              <a:rPr lang="pt-BR" sz="1800" b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A origem da família, da propriedade privada e do Estado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. Tradução Leandro Konder; Aparecida Maria Abranches., ed. 2. Rio de Janeiro: </a:t>
            </a:r>
            <a:r>
              <a:rPr lang="pt-BR" sz="1800" dirty="0" err="1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BestBolso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, 2016.</a:t>
            </a:r>
          </a:p>
          <a:p>
            <a:pPr algn="just"/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MÉSZÁROS, I. </a:t>
            </a:r>
            <a:r>
              <a:rPr lang="pt-BR" sz="1800" b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Para além do capital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: rumo a uma teoria da transição. Tradução: Paulo Cezar Castanheira, Sérgio Lessa. São Paulo: </a:t>
            </a:r>
            <a:r>
              <a:rPr lang="pt-BR" sz="1800" dirty="0" err="1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Boitempo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, 2011.</a:t>
            </a:r>
          </a:p>
          <a:p>
            <a:pPr algn="just"/>
            <a:r>
              <a:rPr lang="pt-BR" sz="1800" dirty="0" smtClean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SHIMADA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1800" dirty="0" err="1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Shiziele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 de O. </a:t>
            </a:r>
            <a:r>
              <a:rPr lang="pt-BR" sz="1800" b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Dos ciclos e das crises do capital às formas de </a:t>
            </a:r>
            <a:r>
              <a:rPr lang="pt-BR" sz="1800" b="1" dirty="0" err="1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travestimento</a:t>
            </a:r>
            <a:r>
              <a:rPr lang="pt-BR" sz="1800" b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 da barbárie no trabalho canavieiro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. Tese (doutorado em Geografia) – Universidade Federal de Sergipe. São Cristóvão, 2014.</a:t>
            </a:r>
          </a:p>
          <a:p>
            <a:pPr algn="just"/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SMITH, Neil. </a:t>
            </a:r>
            <a:r>
              <a:rPr lang="pt-BR" sz="1800" b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Desenvolvimento desigual: natureza, capital e a produção do espaço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. Rio de Janeiro: Bertrand Brasil, 1988.</a:t>
            </a:r>
          </a:p>
          <a:p>
            <a:pPr algn="just"/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THÉRY, </a:t>
            </a:r>
            <a:r>
              <a:rPr lang="pt-BR" sz="1800" dirty="0" err="1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Hervé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. et al. Geografias do trabalho escravo contemporâneo no Brasil. </a:t>
            </a:r>
            <a:r>
              <a:rPr lang="pt-BR" sz="1800" b="1" dirty="0" err="1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Nera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, n. 17, p. 7-28, 2011</a:t>
            </a:r>
            <a:r>
              <a:rPr lang="pt-BR" sz="1800" dirty="0" smtClean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1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82641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Introdução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dirty="0">
                <a:solidFill>
                  <a:srgbClr val="F9F9F9"/>
                </a:solidFill>
              </a:rPr>
              <a:t>O projeto de extensão universitária destacou-se pela abordagem da temática do trabalho canavieiro na relação com o agronegócio e o uso de agrotóxicos, através da articulação ensino, pesquisa, extensão. 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solidFill>
                  <a:srgbClr val="F9F9F9"/>
                </a:solidFill>
              </a:rPr>
              <a:t>Ocorreu a troca de experiência entre os membros de dois grupos de pesquisa da UFS, sendo o NEPGFE (</a:t>
            </a:r>
            <a:r>
              <a:rPr lang="pt-BR" i="1" dirty="0">
                <a:solidFill>
                  <a:srgbClr val="F9F9F9"/>
                </a:solidFill>
              </a:rPr>
              <a:t>Núcleo de Estudos e Pesquisas em Geografia, Filosofia e Educação/NPGFE</a:t>
            </a:r>
            <a:r>
              <a:rPr lang="pt-BR" dirty="0">
                <a:solidFill>
                  <a:srgbClr val="F9F9F9"/>
                </a:solidFill>
              </a:rPr>
              <a:t>/UFS/CNPq) e o GETEC (Grupo de Estudos sobre Trabalho Escravo Contemporâneo), além da comunidade escolar do Colégio Estadual José de Matos Teles - Japaratuba/SE </a:t>
            </a:r>
            <a:endParaRPr lang="pt-BR" dirty="0">
              <a:solidFill>
                <a:srgbClr val="F9F9F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4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Objetivos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Compreender a relação capital-trabalho e o trabalhador da atividade canavieira; 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Identificar as relações presentes nas formas de exploração, e na saúde ambiental e do trabalhador;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Elaborar a oficina pedagógica a partir de evento científico a ser realizado no espaço escolar da pesquisa; 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Aplicar as oficinas pedagógicas sobre as temáticas do agronegócio, agrotóxico, saúde e ambiente.</a:t>
            </a:r>
          </a:p>
        </p:txBody>
      </p:sp>
    </p:spTree>
    <p:extLst>
      <p:ext uri="{BB962C8B-B14F-4D97-AF65-F5344CB8AC3E}">
        <p14:creationId xmlns:p14="http://schemas.microsoft.com/office/powerpoint/2010/main" val="300099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003233" cy="5616624"/>
          </a:xfrm>
        </p:spPr>
        <p:txBody>
          <a:bodyPr>
            <a:normAutofit fontScale="90000"/>
          </a:bodyPr>
          <a:lstStyle/>
          <a:p>
            <a:pPr algn="just"/>
            <a:r>
              <a:rPr lang="pt-BR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Metodologia</a:t>
            </a:r>
            <a:br>
              <a:rPr lang="pt-BR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t-BR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1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ontribuições bibliográficas de: </a:t>
            </a:r>
            <a:r>
              <a:rPr lang="pt-BR" sz="31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ANDRADES; GANIMI (2007), CAMACHO (2010), CHIZZOTTI (2003), CONCEIÇÃO (2011), ENGELS (2016), MÉSZÁROS (2011), MPT (2018), OLIVEIRA (2001-2006-2007), RAMOS FILHO (2015), SHIMADA (2014-2016), SMITH (1988) e THÉRY (2011).</a:t>
            </a:r>
            <a:br>
              <a:rPr lang="pt-BR" sz="31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1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1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1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Elaboração da Oficina Pedagógica</a:t>
            </a:r>
            <a:br>
              <a:rPr lang="pt-BR" sz="31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1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1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1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Visita a Escola para organização do evento </a:t>
            </a:r>
            <a:r>
              <a:rPr lang="pt-BR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100" dirty="0">
                <a:latin typeface="Times New Roman" pitchFamily="18" charset="0"/>
                <a:cs typeface="Times New Roman" pitchFamily="18" charset="0"/>
              </a:rPr>
            </a:br>
            <a:endParaRPr lang="pt-BR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53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5904656"/>
          </a:xfrm>
        </p:spPr>
        <p:txBody>
          <a:bodyPr>
            <a:normAutofit fontScale="90000"/>
          </a:bodyPr>
          <a:lstStyle/>
          <a:p>
            <a:r>
              <a:rPr lang="pt-BR" sz="3200" b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RESULTADOS E DISCUSSÃO</a:t>
            </a:r>
            <a:r>
              <a:rPr lang="pt-BR" i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i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i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i="1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t-BR" sz="2800" dirty="0"/>
              <a:t> </a:t>
            </a:r>
            <a: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Contexto histórico do agronegócio no Brasil e as transformações no espaço agrário;</a:t>
            </a:r>
            <a:b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-A cana-de-açúcar em Sergipe;</a:t>
            </a:r>
            <a:b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-O trabalho canavieiro</a:t>
            </a:r>
            <a:b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-Problemas socioambientais</a:t>
            </a:r>
            <a:r>
              <a:rPr lang="pt-BR" sz="27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7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t-BR" sz="2700" dirty="0">
                <a:solidFill>
                  <a:srgbClr val="F9F9F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700" i="1" dirty="0">
                <a:latin typeface="Times New Roman" pitchFamily="18" charset="0"/>
                <a:cs typeface="Times New Roman" pitchFamily="18" charset="0"/>
              </a:rPr>
            </a:br>
            <a:r>
              <a:rPr lang="pt-BR" sz="31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pt-BR" sz="3100" dirty="0">
                <a:latin typeface="Times New Roman" pitchFamily="18" charset="0"/>
                <a:cs typeface="Times New Roman" pitchFamily="18" charset="0"/>
              </a:rPr>
            </a:br>
            <a:endParaRPr lang="pt-BR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07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8352928" cy="2216275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DIÁLOGO TEÓRICO-PRÁTICO  NA GEOGRAFIA</a:t>
            </a:r>
            <a:br>
              <a:rPr lang="pt-BR" sz="32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2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 cana-de-açúcar e os dilemas no espaço agrário</a:t>
            </a:r>
            <a:endParaRPr lang="pt-BR" sz="3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755576" y="4221088"/>
            <a:ext cx="6553200" cy="1752600"/>
          </a:xfrm>
        </p:spPr>
        <p:txBody>
          <a:bodyPr/>
          <a:lstStyle/>
          <a:p>
            <a:r>
              <a:rPr lang="pt-BR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Oficina Pedagógica: </a:t>
            </a:r>
          </a:p>
          <a:p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Que bom, Que pena, Que tal...</a:t>
            </a:r>
          </a:p>
          <a:p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DESENHO COLETIVO</a:t>
            </a:r>
            <a:endParaRPr lang="pt-BR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66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32856"/>
            <a:ext cx="4025668" cy="3019251"/>
          </a:xfrm>
          <a:prstGeom prst="rect">
            <a:avLst/>
          </a:prstGeom>
        </p:spPr>
      </p:pic>
      <p:pic>
        <p:nvPicPr>
          <p:cNvPr id="6" name="Espaço Reservado para Conteúd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132856"/>
            <a:ext cx="4015680" cy="301176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760127" y="512382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Fonte: </a:t>
            </a:r>
            <a:r>
              <a:rPr lang="pt-BR" sz="16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Wylamys</a:t>
            </a:r>
            <a:r>
              <a:rPr lang="pt-BR" sz="16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Lima</a:t>
            </a:r>
          </a:p>
        </p:txBody>
      </p:sp>
    </p:spTree>
    <p:extLst>
      <p:ext uri="{BB962C8B-B14F-4D97-AF65-F5344CB8AC3E}">
        <p14:creationId xmlns:p14="http://schemas.microsoft.com/office/powerpoint/2010/main" val="395323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Oficina Pedagógica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2" b="10832"/>
          <a:stretch/>
        </p:blipFill>
        <p:spPr>
          <a:xfrm>
            <a:off x="4932040" y="3861048"/>
            <a:ext cx="3810000" cy="2723363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63" y="2708920"/>
            <a:ext cx="3840426" cy="288032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771800" y="63813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Fonte: </a:t>
            </a:r>
            <a:r>
              <a:rPr lang="pt-BR" sz="16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Wylamys</a:t>
            </a:r>
            <a:r>
              <a:rPr lang="pt-BR" sz="16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Lima</a:t>
            </a:r>
          </a:p>
          <a:p>
            <a:endParaRPr lang="pt-BR" sz="2800" dirty="0"/>
          </a:p>
        </p:txBody>
      </p:sp>
      <p:pic>
        <p:nvPicPr>
          <p:cNvPr id="10" name="Espaço Reservado para Conteúdo 4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836712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7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1" y="274637"/>
            <a:ext cx="7772400" cy="1066131"/>
          </a:xfrm>
        </p:spPr>
        <p:txBody>
          <a:bodyPr/>
          <a:lstStyle/>
          <a:p>
            <a:r>
              <a:rPr lang="pt-BR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Considerações Finais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914400" y="1412776"/>
            <a:ext cx="7978079" cy="53285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O evento na escola possibilitou a integração da Universidade-Escola, demonstrando questões da realidade do espaço agrário de Japaratuba.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 aplicação da oficina pedagógica pode mostrar aos alunos participantes que a atividade canavieira é desgastante e deletéria, bem como há prejuízos ambientais como o desgaste do solo, tornando-o infértil, e a poluição das águas superficiais e subterrâneas. 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Dessa maneira, este projeto contribuiu para o fortalecimento da tríade ensino-pesquisa-extensão, demonstrando os reais problemas enfrentados no trabalho canavieiro e o seu caráter de exploração, além dos malefícios que pode acarretar para a saúde humana e ambiental, que prejudica a relação sociedade-natureza.</a:t>
            </a:r>
          </a:p>
        </p:txBody>
      </p:sp>
    </p:spTree>
    <p:extLst>
      <p:ext uri="{BB962C8B-B14F-4D97-AF65-F5344CB8AC3E}">
        <p14:creationId xmlns:p14="http://schemas.microsoft.com/office/powerpoint/2010/main" val="263794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 16x9">
  <a:themeElements>
    <a:clrScheme name="Personalizada 2">
      <a:dk1>
        <a:srgbClr val="3F3F3F"/>
      </a:dk1>
      <a:lt1>
        <a:srgbClr val="3F3F3F"/>
      </a:lt1>
      <a:dk2>
        <a:srgbClr val="B7FFFF"/>
      </a:dk2>
      <a:lt2>
        <a:srgbClr val="B7FFFF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TF02787990.potx" id="{BDB9CD5E-36EC-45F3-B87D-6D062B8A3823}" vid="{51682E2F-7C85-4D6F-AD40-072EFC839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TF02787990</Template>
  <TotalTime>155</TotalTime>
  <Words>316</Words>
  <Application>Microsoft Office PowerPoint</Application>
  <PresentationFormat>Apresentação na tela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Tecnologia 16x9</vt:lpstr>
      <vt:lpstr>   AVEX – AGRONEGÓCIO, AGROTÓXICOS E O TRABALHO CANAVIEIRO EM JAPARATUBA-SE EDITAL PROEX – PIAEX nº 09/2018  </vt:lpstr>
      <vt:lpstr>Introdução</vt:lpstr>
      <vt:lpstr>Objetivos</vt:lpstr>
      <vt:lpstr>Metodologia    Contribuições bibliográficas de: ANDRADES; GANIMI (2007), CAMACHO (2010), CHIZZOTTI (2003), CONCEIÇÃO (2011), ENGELS (2016), MÉSZÁROS (2011), MPT (2018), OLIVEIRA (2001-2006-2007), RAMOS FILHO (2015), SHIMADA (2014-2016), SMITH (1988) e THÉRY (2011).  Elaboração da Oficina Pedagógica  Visita a Escola para organização do evento  </vt:lpstr>
      <vt:lpstr>RESULTADOS E DISCUSSÃO   - Contexto histórico do agronegócio no Brasil e as transformações no espaço agrário;  -A cana-de-açúcar em Sergipe;  -O trabalho canavieiro  -Problemas socioambientais      </vt:lpstr>
      <vt:lpstr>DIÁLOGO TEÓRICO-PRÁTICO  NA GEOGRAFIA A cana-de-açúcar e os dilemas no espaço agrário</vt:lpstr>
      <vt:lpstr>Apresentação do PowerPoint</vt:lpstr>
      <vt:lpstr>Oficina Pedagógica</vt:lpstr>
      <vt:lpstr>Considerações Finais</vt:lpstr>
      <vt:lpstr>Referências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19</cp:revision>
  <dcterms:created xsi:type="dcterms:W3CDTF">2019-03-22T02:08:55Z</dcterms:created>
  <dcterms:modified xsi:type="dcterms:W3CDTF">2019-10-20T22:24:49Z</dcterms:modified>
</cp:coreProperties>
</file>