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3" r:id="rId7"/>
    <p:sldId id="262" r:id="rId8"/>
    <p:sldId id="260" r:id="rId9"/>
    <p:sldId id="265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7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58427D-311D-45E6-8270-4C5EC9AD5B8C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FE991CE-CBB5-4E83-93A2-0AC2CAF0F4C5}">
      <dgm:prSet custT="1"/>
      <dgm:spPr/>
      <dgm:t>
        <a:bodyPr/>
        <a:lstStyle/>
        <a:p>
          <a:pPr algn="just" rtl="0"/>
          <a:r>
            <a:rPr lang="pt-BR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Alimento seguro está diretamente ligado com:</a:t>
          </a:r>
        </a:p>
        <a:p>
          <a:pPr algn="just" rtl="0"/>
          <a:r>
            <a:rPr lang="pt-B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pt-BR" sz="24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t-BR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 Aplicação de Boas Práticas de Fabricação (BPF) no manuseio e no cuidado minucioso com o alimento</a:t>
          </a:r>
        </a:p>
        <a:p>
          <a:pPr algn="just" rtl="0"/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 rtl="0"/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 rtl="0"/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just" rtl="0"/>
          <a:endParaRPr lang="pt-B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AB2C3-643B-4925-8C06-AC8A0DDACD0B}" type="parTrans" cxnId="{069BFC45-8724-4E4D-A69E-2B19C0543DC9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A4B2D5-6D7E-42A1-829B-25F796EAA23A}" type="sibTrans" cxnId="{069BFC45-8724-4E4D-A69E-2B19C0543DC9}">
      <dgm:prSet/>
      <dgm:spPr/>
      <dgm:t>
        <a:bodyPr/>
        <a:lstStyle/>
        <a:p>
          <a:endParaRPr lang="pt-BR" sz="2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E83CD1-EB90-4C87-8037-F117CDAA055A}" type="pres">
      <dgm:prSet presAssocID="{E058427D-311D-45E6-8270-4C5EC9AD5B8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DD0319A3-942B-488E-BCDE-110A7DEDB5D7}" type="pres">
      <dgm:prSet presAssocID="{2FE991CE-CBB5-4E83-93A2-0AC2CAF0F4C5}" presName="thickLine" presStyleLbl="alignNode1" presStyleIdx="0" presStyleCnt="1"/>
      <dgm:spPr/>
    </dgm:pt>
    <dgm:pt modelId="{1E149B36-A0E2-48CA-8220-D3B19DE55A5A}" type="pres">
      <dgm:prSet presAssocID="{2FE991CE-CBB5-4E83-93A2-0AC2CAF0F4C5}" presName="horz1" presStyleCnt="0"/>
      <dgm:spPr/>
    </dgm:pt>
    <dgm:pt modelId="{7309BCE6-9B2E-4C79-80D7-2E8B026AD95E}" type="pres">
      <dgm:prSet presAssocID="{2FE991CE-CBB5-4E83-93A2-0AC2CAF0F4C5}" presName="tx1" presStyleLbl="revTx" presStyleIdx="0" presStyleCnt="1"/>
      <dgm:spPr/>
      <dgm:t>
        <a:bodyPr/>
        <a:lstStyle/>
        <a:p>
          <a:endParaRPr lang="pt-BR"/>
        </a:p>
      </dgm:t>
    </dgm:pt>
    <dgm:pt modelId="{71AA63EC-000A-42E4-BDC3-0ED005DE6382}" type="pres">
      <dgm:prSet presAssocID="{2FE991CE-CBB5-4E83-93A2-0AC2CAF0F4C5}" presName="vert1" presStyleCnt="0"/>
      <dgm:spPr/>
    </dgm:pt>
  </dgm:ptLst>
  <dgm:cxnLst>
    <dgm:cxn modelId="{069BFC45-8724-4E4D-A69E-2B19C0543DC9}" srcId="{E058427D-311D-45E6-8270-4C5EC9AD5B8C}" destId="{2FE991CE-CBB5-4E83-93A2-0AC2CAF0F4C5}" srcOrd="0" destOrd="0" parTransId="{4BDAB2C3-643B-4925-8C06-AC8A0DDACD0B}" sibTransId="{0EA4B2D5-6D7E-42A1-829B-25F796EAA23A}"/>
    <dgm:cxn modelId="{5FC463E7-3C1C-43A3-A2A2-AF7B58862819}" type="presOf" srcId="{E058427D-311D-45E6-8270-4C5EC9AD5B8C}" destId="{C9E83CD1-EB90-4C87-8037-F117CDAA055A}" srcOrd="0" destOrd="0" presId="urn:microsoft.com/office/officeart/2008/layout/LinedList"/>
    <dgm:cxn modelId="{9DF6FA10-E73F-4454-B129-863F8F1C7D81}" type="presOf" srcId="{2FE991CE-CBB5-4E83-93A2-0AC2CAF0F4C5}" destId="{7309BCE6-9B2E-4C79-80D7-2E8B026AD95E}" srcOrd="0" destOrd="0" presId="urn:microsoft.com/office/officeart/2008/layout/LinedList"/>
    <dgm:cxn modelId="{BF249457-D892-48E1-B433-BAE74E972367}" type="presParOf" srcId="{C9E83CD1-EB90-4C87-8037-F117CDAA055A}" destId="{DD0319A3-942B-488E-BCDE-110A7DEDB5D7}" srcOrd="0" destOrd="0" presId="urn:microsoft.com/office/officeart/2008/layout/LinedList"/>
    <dgm:cxn modelId="{8E8D6888-99EF-4465-BD3E-7B532DD43275}" type="presParOf" srcId="{C9E83CD1-EB90-4C87-8037-F117CDAA055A}" destId="{1E149B36-A0E2-48CA-8220-D3B19DE55A5A}" srcOrd="1" destOrd="0" presId="urn:microsoft.com/office/officeart/2008/layout/LinedList"/>
    <dgm:cxn modelId="{431086FB-8B89-4949-9BBD-51FC9465119D}" type="presParOf" srcId="{1E149B36-A0E2-48CA-8220-D3B19DE55A5A}" destId="{7309BCE6-9B2E-4C79-80D7-2E8B026AD95E}" srcOrd="0" destOrd="0" presId="urn:microsoft.com/office/officeart/2008/layout/LinedList"/>
    <dgm:cxn modelId="{3236E3A6-3D2F-4303-AF21-6573DD78A8FF}" type="presParOf" srcId="{1E149B36-A0E2-48CA-8220-D3B19DE55A5A}" destId="{71AA63EC-000A-42E4-BDC3-0ED005DE638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319A3-942B-488E-BCDE-110A7DEDB5D7}">
      <dsp:nvSpPr>
        <dsp:cNvPr id="0" name=""/>
        <dsp:cNvSpPr/>
      </dsp:nvSpPr>
      <dsp:spPr>
        <a:xfrm>
          <a:off x="0" y="1148"/>
          <a:ext cx="998135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309BCE6-9B2E-4C79-80D7-2E8B026AD95E}">
      <dsp:nvSpPr>
        <dsp:cNvPr id="0" name=""/>
        <dsp:cNvSpPr/>
      </dsp:nvSpPr>
      <dsp:spPr>
        <a:xfrm>
          <a:off x="0" y="1148"/>
          <a:ext cx="9981359" cy="23490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Alimento seguro está diretamente ligado com:</a:t>
          </a:r>
        </a:p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pt-B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t-BR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Aplicação de Boas Práticas de Fabricação (BPF) no manuseio e no cuidado minucioso com o alimento</a:t>
          </a:r>
        </a:p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48"/>
        <a:ext cx="9981359" cy="2349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DF81F-8690-4EA2-9DB3-93E186FB9803}" type="datetimeFigureOut">
              <a:rPr lang="pt-BR" smtClean="0"/>
              <a:t>21/10/2019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4E0D7-6E56-45AE-A9C0-08314D4ABF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891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C0D29-F7AD-4512-ACE7-7F23A81D665D}" type="datetime1">
              <a:rPr lang="pt-BR" smtClean="0"/>
              <a:t>21/10/2019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6C5D4DC-2D49-4FA7-A5D7-DC881E78D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373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45FA4-75B0-4659-BDDB-025568FE68CC}" type="datetime1">
              <a:rPr lang="pt-BR" smtClean="0"/>
              <a:t>21/10/2019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C5D4DC-2D49-4FA7-A5D7-DC881E78D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95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74419-1675-49EF-8034-6A4BD3A55F59}" type="datetime1">
              <a:rPr lang="pt-BR" smtClean="0"/>
              <a:t>21/10/2019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C5D4DC-2D49-4FA7-A5D7-DC881E78DD03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3128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D4947-11DE-47C0-A56F-BC2B2984CFA5}" type="datetime1">
              <a:rPr lang="pt-BR" smtClean="0"/>
              <a:t>21/10/2019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C5D4DC-2D49-4FA7-A5D7-DC881E78D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440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AEBCF-22E2-414F-A281-F05B52190F17}" type="datetime1">
              <a:rPr lang="pt-BR" smtClean="0"/>
              <a:t>21/10/2019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C5D4DC-2D49-4FA7-A5D7-DC881E78DD03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7359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76F7A-95F5-4CDA-96BB-81E4AFB59893}" type="datetime1">
              <a:rPr lang="pt-BR" smtClean="0"/>
              <a:t>21/10/2019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C5D4DC-2D49-4FA7-A5D7-DC881E78D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4424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2EEB1-2F31-4E2A-8AF8-1E42D221A7B9}" type="datetime1">
              <a:rPr lang="pt-BR" smtClean="0"/>
              <a:t>21/10/2019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D4DC-2D49-4FA7-A5D7-DC881E78D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9080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ED6EC-7E53-4436-A3C1-0C88D24A824F}" type="datetime1">
              <a:rPr lang="pt-BR" smtClean="0"/>
              <a:t>21/10/2019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D4DC-2D49-4FA7-A5D7-DC881E78D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84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A5207-AD3D-4212-A82C-E1C1DD09F5AA}" type="datetime1">
              <a:rPr lang="pt-BR" smtClean="0"/>
              <a:t>21/10/2019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D4DC-2D49-4FA7-A5D7-DC881E78D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3804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91594-131B-4BE5-B544-7AB124099AE3}" type="datetime1">
              <a:rPr lang="pt-BR" smtClean="0"/>
              <a:t>21/10/2019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C5D4DC-2D49-4FA7-A5D7-DC881E78D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8199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444BA-41D5-4FD9-9562-D79675649256}" type="datetime1">
              <a:rPr lang="pt-BR" smtClean="0"/>
              <a:t>21/10/2019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C5D4DC-2D49-4FA7-A5D7-DC881E78D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1987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B5008-67EA-430D-B221-D4E8CA78EFB2}" type="datetime1">
              <a:rPr lang="pt-BR" smtClean="0"/>
              <a:t>21/10/2019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C5D4DC-2D49-4FA7-A5D7-DC881E78D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78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D9351-9C16-4BE7-9827-372D91502540}" type="datetime1">
              <a:rPr lang="pt-BR" smtClean="0"/>
              <a:t>21/10/2019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D4DC-2D49-4FA7-A5D7-DC881E78D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E950B-9B9F-4DFC-96C8-321F7148CD0A}" type="datetime1">
              <a:rPr lang="pt-BR" smtClean="0"/>
              <a:t>21/10/2019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D4DC-2D49-4FA7-A5D7-DC881E78D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16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E3D1C-4391-449E-A8BE-F2DD3334B073}" type="datetime1">
              <a:rPr lang="pt-BR" smtClean="0"/>
              <a:t>21/10/2019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D4DC-2D49-4FA7-A5D7-DC881E78D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1765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BFA77-473C-4967-8ACA-0BE5025A86EE}" type="datetime1">
              <a:rPr lang="pt-BR" smtClean="0"/>
              <a:t>21/10/2019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C5D4DC-2D49-4FA7-A5D7-DC881E78D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3307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6EBA3-B12F-4C4C-8797-9ECA19C89102}" type="datetime1">
              <a:rPr lang="pt-BR" smtClean="0"/>
              <a:t>21/10/2019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6C5D4DC-2D49-4FA7-A5D7-DC881E78DD0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483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38054" y="296335"/>
            <a:ext cx="7610203" cy="1642293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FEDERAL DE SERGIPE – UFS</a:t>
            </a:r>
            <a:br>
              <a:rPr lang="pt-B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CAMPUS DO SERTÃO </a:t>
            </a:r>
            <a:br>
              <a:rPr lang="pt-B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NÚCLEO DE GRADUAÇÃO EM AGROINDÚSTRIA – NEAGROS</a:t>
            </a:r>
            <a:endParaRPr lang="pt-B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98" y="6890657"/>
            <a:ext cx="8689976" cy="1371599"/>
          </a:xfrm>
        </p:spPr>
        <p:txBody>
          <a:bodyPr/>
          <a:lstStyle/>
          <a:p>
            <a:r>
              <a:rPr lang="pt-BR" dirty="0"/>
              <a:t>v</a:t>
            </a:r>
          </a:p>
        </p:txBody>
      </p:sp>
      <p:pic>
        <p:nvPicPr>
          <p:cNvPr id="2053" name="Imagem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5"/>
          <a:stretch>
            <a:fillRect/>
          </a:stretch>
        </p:blipFill>
        <p:spPr bwMode="auto">
          <a:xfrm>
            <a:off x="10071463" y="382291"/>
            <a:ext cx="1093515" cy="1295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m 1" descr="Brasão-e-Selo-UFS-50-Anos (3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71" y="382291"/>
            <a:ext cx="992777" cy="150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91886" y="30044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680710" y="5228048"/>
            <a:ext cx="4084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Docente: Simone Mazzutti</a:t>
            </a:r>
          </a:p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Discente: Adriana Serafim Ribeiro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2299063" y="3058081"/>
            <a:ext cx="79814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Treinamento </a:t>
            </a:r>
            <a:r>
              <a:rPr lang="pt-BR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loco </a:t>
            </a:r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sobre Higiene e Conservação de Alimentos para unidades produtoras de refeições situadas no centro do no município de Nossa Senhora da Glória - SE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D4DC-2D49-4FA7-A5D7-DC881E78DD0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2056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3480162243"/>
              </p:ext>
            </p:extLst>
          </p:nvPr>
        </p:nvGraphicFramePr>
        <p:xfrm>
          <a:off x="1032214" y="1488163"/>
          <a:ext cx="9981359" cy="235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98" y="6890657"/>
            <a:ext cx="8689976" cy="1371599"/>
          </a:xfrm>
        </p:spPr>
        <p:txBody>
          <a:bodyPr/>
          <a:lstStyle/>
          <a:p>
            <a:r>
              <a:rPr lang="pt-BR" dirty="0"/>
              <a:t>v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91886" y="30044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0234" y="4028768"/>
            <a:ext cx="3739992" cy="2682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 rot="10800000" flipH="1" flipV="1">
            <a:off x="2534781" y="4646749"/>
            <a:ext cx="1971903" cy="1127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Retângulo Arredondado 8"/>
          <p:cNvSpPr/>
          <p:nvPr/>
        </p:nvSpPr>
        <p:spPr>
          <a:xfrm>
            <a:off x="2828182" y="5028570"/>
            <a:ext cx="4356464" cy="682534"/>
          </a:xfrm>
          <a:prstGeom prst="round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b="1" dirty="0"/>
              <a:t>BPF + ALIMENTO = ALIMENTO SEGURO</a:t>
            </a: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D4DC-2D49-4FA7-A5D7-DC881E78DD03}" type="slidenum">
              <a:rPr lang="pt-BR" smtClean="0"/>
              <a:t>2</a:t>
            </a:fld>
            <a:endParaRPr lang="pt-BR"/>
          </a:p>
        </p:txBody>
      </p:sp>
      <p:sp>
        <p:nvSpPr>
          <p:cNvPr id="13" name="Seta em Curva para a Esquerda 12"/>
          <p:cNvSpPr/>
          <p:nvPr/>
        </p:nvSpPr>
        <p:spPr>
          <a:xfrm>
            <a:off x="11055531" y="2424341"/>
            <a:ext cx="1136469" cy="1395731"/>
          </a:xfrm>
          <a:prstGeom prst="curvedLeftArrow">
            <a:avLst>
              <a:gd name="adj1" fmla="val 25000"/>
              <a:gd name="adj2" fmla="val 44760"/>
              <a:gd name="adj3" fmla="val 403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641381" y="3326187"/>
            <a:ext cx="75184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melhor qualidade e segurança dos alimentos ao consumidor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592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71692" y="3050423"/>
            <a:ext cx="8597110" cy="1642293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Boas Práticas de Fabricação </a:t>
            </a:r>
            <a:r>
              <a:rPr lang="pt-B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um manual que consiste em um conjunto de regras e princípios para  manuseio execução de qualquer processo de produção de alimentos, à fim de garantir um produto de qualidade e segurança para a integridade do consumidor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98" y="6890657"/>
            <a:ext cx="8689976" cy="1371599"/>
          </a:xfrm>
        </p:spPr>
        <p:txBody>
          <a:bodyPr/>
          <a:lstStyle/>
          <a:p>
            <a:r>
              <a:rPr lang="pt-BR" dirty="0"/>
              <a:t>v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91886" y="30044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692081" y="1477842"/>
            <a:ext cx="782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QUE SÃO BOAS PRÁTICAS DE FABRICAÇÃO?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D4DC-2D49-4FA7-A5D7-DC881E78DD0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3003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42898" y="6890657"/>
            <a:ext cx="8689976" cy="1371599"/>
          </a:xfrm>
        </p:spPr>
        <p:txBody>
          <a:bodyPr/>
          <a:lstStyle/>
          <a:p>
            <a:r>
              <a:rPr lang="pt-BR" dirty="0"/>
              <a:t>v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91887" y="3004457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Fluxograma: Processo 8"/>
          <p:cNvSpPr/>
          <p:nvPr/>
        </p:nvSpPr>
        <p:spPr>
          <a:xfrm>
            <a:off x="1083792" y="2496515"/>
            <a:ext cx="5165918" cy="2859255"/>
          </a:xfrm>
          <a:prstGeom prst="flowChartProcess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1083792" y="2569014"/>
            <a:ext cx="295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HIGIENE PESSOAL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136910" y="3882216"/>
            <a:ext cx="3265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CONTROLE DE PRAGAS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083792" y="2969826"/>
            <a:ext cx="395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HIGIENE DO ESTABELECIMENTO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101862" y="3448537"/>
            <a:ext cx="5152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HIGIENE DE EQUIPAMENTOS E UNTENSILIOS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140625" y="4263170"/>
            <a:ext cx="45197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COIDADOS COM A MATERIA PRIMA E MANUSEIO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195253" y="4930462"/>
            <a:ext cx="2625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dirty="0"/>
              <a:t>ARMAZENAMENTO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492528" y="637066"/>
            <a:ext cx="83368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pt-BR" sz="2400" b="1" dirty="0"/>
              <a:t>O QUE ESTÁ CONTIDO DENTRO DAS BOAS PRÁTICAS DE FABRICAÇÃO ?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7249887" y="3662137"/>
            <a:ext cx="4781005" cy="151401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APLICAÇÃO DE TAIS PASSOS IRÁ GARANTIR UM ALIMENTO SEGURO</a:t>
            </a:r>
          </a:p>
        </p:txBody>
      </p:sp>
      <p:sp>
        <p:nvSpPr>
          <p:cNvPr id="21" name="Seta para a Direita 20"/>
          <p:cNvSpPr/>
          <p:nvPr/>
        </p:nvSpPr>
        <p:spPr>
          <a:xfrm>
            <a:off x="6388866" y="3830493"/>
            <a:ext cx="544163" cy="8653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2"/>
          </p:nvPr>
        </p:nvSpPr>
        <p:spPr>
          <a:xfrm>
            <a:off x="-84603" y="4565337"/>
            <a:ext cx="779767" cy="365125"/>
          </a:xfrm>
        </p:spPr>
        <p:txBody>
          <a:bodyPr/>
          <a:lstStyle/>
          <a:p>
            <a:fld id="{26C5D4DC-2D49-4FA7-A5D7-DC881E78DD03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20953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823128" y="2449321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E</a:t>
            </a:r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laborar um manual contendo todas as informações necessárias para capacitar e conscientizar os profissionais do município de Nossa Senhora da Glória - SE quanto as Boas Práticas de Fabricação de alimentos. </a:t>
            </a:r>
            <a:b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pt-BR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Treinar  os manipuladores de alimentos.</a:t>
            </a:r>
            <a:r>
              <a:rPr lang="pt-BR" dirty="0"/>
              <a:t/>
            </a:r>
            <a:br>
              <a:rPr lang="pt-BR" dirty="0"/>
            </a:br>
            <a:endParaRPr lang="pt-BR" sz="24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4997107" y="1005840"/>
            <a:ext cx="45674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DO PROJETO</a:t>
            </a:r>
            <a:r>
              <a:rPr lang="pt-BR" dirty="0"/>
              <a:t>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D4DC-2D49-4FA7-A5D7-DC881E78DD0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657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8130" y="92052"/>
            <a:ext cx="8915399" cy="615409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ATIVIDADES DO PROJETO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198077" y="156213"/>
            <a:ext cx="8098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BPF 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D4DC-2D49-4FA7-A5D7-DC881E78DD03}" type="slidenum">
              <a:rPr lang="pt-BR" smtClean="0"/>
              <a:t>6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241" y="1794319"/>
            <a:ext cx="2815590" cy="4167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aixaDeTexto 4"/>
          <p:cNvSpPr txBox="1"/>
          <p:nvPr/>
        </p:nvSpPr>
        <p:spPr>
          <a:xfrm>
            <a:off x="9403686" y="282511"/>
            <a:ext cx="194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Microbiologia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3528" y="804700"/>
            <a:ext cx="2466294" cy="2142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3686" y="3499621"/>
            <a:ext cx="2376636" cy="1916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9424857" y="2983473"/>
            <a:ext cx="2334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de trabalho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6863" y="3519106"/>
            <a:ext cx="1745508" cy="211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aixaDeTexto 10"/>
          <p:cNvSpPr txBox="1"/>
          <p:nvPr/>
        </p:nvSpPr>
        <p:spPr>
          <a:xfrm>
            <a:off x="6609774" y="3089262"/>
            <a:ext cx="1398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Manuseio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1712" y="641631"/>
            <a:ext cx="2495278" cy="2305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Seta em Curva para a Direita 12"/>
          <p:cNvSpPr/>
          <p:nvPr/>
        </p:nvSpPr>
        <p:spPr>
          <a:xfrm rot="16200000">
            <a:off x="6294770" y="3936556"/>
            <a:ext cx="823256" cy="4974261"/>
          </a:xfrm>
          <a:prstGeom prst="curvedRightArrow">
            <a:avLst>
              <a:gd name="adj1" fmla="val 32258"/>
              <a:gd name="adj2" fmla="val 83125"/>
              <a:gd name="adj3" fmla="val 2500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67700975-0686-E84B-B74D-D95EC056DDF9}"/>
              </a:ext>
            </a:extLst>
          </p:cNvPr>
          <p:cNvSpPr/>
          <p:nvPr/>
        </p:nvSpPr>
        <p:spPr>
          <a:xfrm>
            <a:off x="1868613" y="962046"/>
            <a:ext cx="4056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laborar um manual de BPF 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09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284" y="1474062"/>
            <a:ext cx="3705496" cy="3986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695" y="1474062"/>
            <a:ext cx="5143500" cy="38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eta para a Esquerda e para a Direita 7"/>
          <p:cNvSpPr/>
          <p:nvPr/>
        </p:nvSpPr>
        <p:spPr>
          <a:xfrm>
            <a:off x="6388663" y="3160558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0" y="4555666"/>
            <a:ext cx="779767" cy="365125"/>
          </a:xfrm>
        </p:spPr>
        <p:txBody>
          <a:bodyPr/>
          <a:lstStyle/>
          <a:p>
            <a:fld id="{26C5D4DC-2D49-4FA7-A5D7-DC881E78DD03}" type="slidenum">
              <a:rPr lang="pt-BR" smtClean="0"/>
              <a:t>7</a:t>
            </a:fld>
            <a:endParaRPr lang="pt-BR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412FD84-FE1B-794A-A001-0EF60B3A416B}"/>
              </a:ext>
            </a:extLst>
          </p:cNvPr>
          <p:cNvSpPr/>
          <p:nvPr/>
        </p:nvSpPr>
        <p:spPr>
          <a:xfrm>
            <a:off x="861444" y="869253"/>
            <a:ext cx="73648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Treinar os manipuladores utilizando o </a:t>
            </a:r>
            <a:r>
              <a:rPr lang="pt-B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 de BPF 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51F2A6BB-F8B5-6548-A7B8-193923A710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30" y="92052"/>
            <a:ext cx="8915399" cy="615409"/>
          </a:xfrm>
        </p:spPr>
        <p:txBody>
          <a:bodyPr>
            <a:normAutofit/>
          </a:bodyPr>
          <a:lstStyle/>
          <a:p>
            <a:pPr algn="just"/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ATIVIDADES DO PROJETO</a:t>
            </a:r>
          </a:p>
        </p:txBody>
      </p:sp>
    </p:spTree>
    <p:extLst>
      <p:ext uri="{BB962C8B-B14F-4D97-AF65-F5344CB8AC3E}">
        <p14:creationId xmlns:p14="http://schemas.microsoft.com/office/powerpoint/2010/main" val="22289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D4DC-2D49-4FA7-A5D7-DC881E78DD03}" type="slidenum">
              <a:rPr lang="pt-BR" smtClean="0"/>
              <a:t>8</a:t>
            </a:fld>
            <a:endParaRPr lang="pt-BR"/>
          </a:p>
        </p:txBody>
      </p:sp>
      <p:sp>
        <p:nvSpPr>
          <p:cNvPr id="3" name="CaixaDeTexto 2"/>
          <p:cNvSpPr txBox="1"/>
          <p:nvPr/>
        </p:nvSpPr>
        <p:spPr>
          <a:xfrm>
            <a:off x="5994715" y="422814"/>
            <a:ext cx="2222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5" name="Retângulo 4"/>
          <p:cNvSpPr/>
          <p:nvPr/>
        </p:nvSpPr>
        <p:spPr>
          <a:xfrm>
            <a:off x="3737490" y="1317685"/>
            <a:ext cx="6432913" cy="91440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PROJETO FORAM VISITADAS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3112534" y="2872037"/>
            <a:ext cx="2730138" cy="91440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 algn="ctr">
              <a:buAutoNum type="arabicPlain" startAt="21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UNIDADES</a:t>
            </a:r>
          </a:p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VISITADAS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152883" y="2872037"/>
            <a:ext cx="4713052" cy="91440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APENAS UMA NÃO ACEITOU FAZER O TREINAMENTO </a:t>
            </a:r>
          </a:p>
        </p:txBody>
      </p:sp>
      <p:sp>
        <p:nvSpPr>
          <p:cNvPr id="11" name="Seta para a Esquerda e para a Direita 10"/>
          <p:cNvSpPr/>
          <p:nvPr/>
        </p:nvSpPr>
        <p:spPr>
          <a:xfrm>
            <a:off x="5889701" y="3098497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3182063" y="4439345"/>
            <a:ext cx="8633138" cy="484632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Apenas 3 manipuladores já tinham participado de cursos de BPF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7710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919197" y="2357240"/>
            <a:ext cx="8915399" cy="2442752"/>
          </a:xfrm>
        </p:spPr>
        <p:txBody>
          <a:bodyPr>
            <a:noAutofit/>
          </a:bodyPr>
          <a:lstStyle/>
          <a:p>
            <a:pPr algn="just"/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alunos do curso de bacharelado em agroindústria puderam auxiliar para que houvesse uma maior conscientização para tais unidades existentes na região. </a:t>
            </a:r>
            <a:b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 profissionais passaram a conhecer as Boas Práticas de Fabricação e a manusear seus produtos alimentos mais rigorosamente com âmbito de evitar quaisquer riscos ao consumidor</a:t>
            </a:r>
            <a:endParaRPr lang="pt-BR" sz="2400" dirty="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91886" y="300445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5D4DC-2D49-4FA7-A5D7-DC881E78DD03}" type="slidenum">
              <a:rPr lang="pt-BR" smtClean="0"/>
              <a:t>9</a:t>
            </a:fld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195983" y="1018905"/>
            <a:ext cx="3995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</a:p>
        </p:txBody>
      </p:sp>
    </p:spTree>
    <p:extLst>
      <p:ext uri="{BB962C8B-B14F-4D97-AF65-F5344CB8AC3E}">
        <p14:creationId xmlns:p14="http://schemas.microsoft.com/office/powerpoint/2010/main" val="2181526094"/>
      </p:ext>
    </p:extLst>
  </p:cSld>
  <p:clrMapOvr>
    <a:masterClrMapping/>
  </p:clrMapOvr>
</p:sld>
</file>

<file path=ppt/theme/theme1.xml><?xml version="1.0" encoding="utf-8"?>
<a:theme xmlns:a="http://schemas.openxmlformats.org/drawingml/2006/main" name="Cacho">
  <a:themeElements>
    <a:clrScheme name="Amarelo Verd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391</TotalTime>
  <Words>280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</vt:lpstr>
      <vt:lpstr>Wingdings 3</vt:lpstr>
      <vt:lpstr>Cacho</vt:lpstr>
      <vt:lpstr>UNIVERSIDADE FEDERAL DE SERGIPE – UFS  CAMPUS DO SERTÃO  NÚCLEO DE GRADUAÇÃO EM AGROINDÚSTRIA – NEAGROS</vt:lpstr>
      <vt:lpstr>Apresentação do PowerPoint</vt:lpstr>
      <vt:lpstr>Boas Práticas de Fabricação é um manual que consiste em um conjunto de regras e princípios para  manuseio execução de qualquer processo de produção de alimentos, à fim de garantir um produto de qualidade e segurança para a integridade do consumidor</vt:lpstr>
      <vt:lpstr>Apresentação do PowerPoint</vt:lpstr>
      <vt:lpstr> Elaborar um manual contendo todas as informações necessárias para capacitar e conscientizar os profissionais do município de Nossa Senhora da Glória - SE quanto as Boas Práticas de Fabricação de alimentos.    Treinar  os manipuladores de alimentos. </vt:lpstr>
      <vt:lpstr>ATIVIDADES DO PROJETO</vt:lpstr>
      <vt:lpstr>ATIVIDADES DO PROJETO</vt:lpstr>
      <vt:lpstr>Apresentação do PowerPoint</vt:lpstr>
      <vt:lpstr> Os alunos do curso de bacharelado em agroindústria puderam auxiliar para que houvesse uma maior conscientização para tais unidades existentes na região.   Os profissionais passaram a conhecer as Boas Práticas de Fabricação e a manusear seus produtos alimentos mais rigorosamente com âmbito de evitar quaisquer riscos ao consumidor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SERGIPE – UFS  CAMPUS DO SERTÃO  NÚCLEO DE GRADUAÇÃO EM AGROINDÚSTRIA – NEAGROS</dc:title>
  <dc:creator>Usuario</dc:creator>
  <cp:lastModifiedBy>Usuario</cp:lastModifiedBy>
  <cp:revision>39</cp:revision>
  <dcterms:created xsi:type="dcterms:W3CDTF">2019-10-16T14:54:51Z</dcterms:created>
  <dcterms:modified xsi:type="dcterms:W3CDTF">2019-10-21T21:30:33Z</dcterms:modified>
</cp:coreProperties>
</file>