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282" r:id="rId5"/>
    <p:sldId id="299" r:id="rId6"/>
    <p:sldId id="300" r:id="rId7"/>
    <p:sldId id="301" r:id="rId8"/>
    <p:sldId id="303" r:id="rId9"/>
    <p:sldId id="304" r:id="rId10"/>
    <p:sldId id="305" r:id="rId11"/>
    <p:sldId id="306" r:id="rId12"/>
  </p:sldIdLst>
  <p:sldSz cx="12192000" cy="6858000"/>
  <p:notesSz cx="6858000" cy="9144000"/>
  <p:defaultTextStyle>
    <a:defPPr rtl="0"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Estilo Mé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897" autoAdjust="0"/>
    <p:restoredTop sz="94574" autoAdjust="0"/>
  </p:normalViewPr>
  <p:slideViewPr>
    <p:cSldViewPr snapToGrid="0">
      <p:cViewPr varScale="1">
        <p:scale>
          <a:sx n="69" d="100"/>
          <a:sy n="69" d="100"/>
        </p:scale>
        <p:origin x="540" y="6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78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presProps" Target="pres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t-BR"/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C7BF025B-A213-4E37-87EA-184598B03CE9}" type="datetime1">
              <a:rPr lang="pt-BR" smtClean="0"/>
              <a:t>16/10/2019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t-BR"/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t-BR" noProof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E4A3D01-E2E0-4E9E-94AD-AE3B3B2C2F16}" type="datetime1">
              <a:rPr lang="pt-BR" noProof="0" smtClean="0"/>
              <a:t>16/10/2019</a:t>
            </a:fld>
            <a:endParaRPr lang="pt-BR" noProof="0"/>
          </a:p>
        </p:txBody>
      </p:sp>
      <p:sp>
        <p:nvSpPr>
          <p:cNvPr id="4" name="Espaço Reservado para Imagem do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pt-BR" noProof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t-BR" noProof="0"/>
          </a:p>
        </p:txBody>
      </p:sp>
      <p:sp>
        <p:nvSpPr>
          <p:cNvPr id="7" name="Espaço Reservado para o Número do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pt-BR" noProof="0" smtClean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017759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784348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396661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583164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457934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346381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194592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ide de Título com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Espaço Reservado para Imagem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  <p:sp>
        <p:nvSpPr>
          <p:cNvPr id="1037" name="Títu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apresentação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página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Espaço reservado para o número do slide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9" name="Retângulo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is conteúd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2" name="Espaço reservado para conteúdo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1" name="Espaço Reservado para Texto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7" name="Título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3" name="Espaço Reservado para Texto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5" name="Espaço Reservado para Texto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7" name="Espaço Reservado para Texto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Espaço reservado para o número do slide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6" name="Subtítulo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ítu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apresentação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Clique para editar o estilo de título Mestre</a:t>
            </a:r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4" name="Espaço reservado para o número do slide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página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5" name="Retângulo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so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Clique para editar o estilo de título Mestre</a:t>
            </a:r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4" name="Espaço reservado para o número do slide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9" name="Espaço Reservado para Imagem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so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Clique para editar o estilo do título Mestre</a:t>
            </a:r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4" name="Espaço reservado para o número do slide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  <p:sp>
        <p:nvSpPr>
          <p:cNvPr id="7" name="Espaço Reservado para Imagem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de Texto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  <p:sp>
        <p:nvSpPr>
          <p:cNvPr id="13" name="Espaço Reservado para Imagem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de Tex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4" name="Espaço Reservado para Imagem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mparação à Esquerda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t-BR" noProof="0"/>
              <a:t>Editar estilos de texto Mestre</a:t>
            </a:r>
          </a:p>
        </p:txBody>
      </p:sp>
      <p:sp>
        <p:nvSpPr>
          <p:cNvPr id="4" name="Espaço Reservado para Conteúdo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1" name="Espaço Reservado para o Número do Slide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4" name="Espaço Reservado para Texto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pt-BR" noProof="0"/>
              <a:t>Editar estilos de texto Mestre</a:t>
            </a:r>
          </a:p>
        </p:txBody>
      </p:sp>
      <p:sp>
        <p:nvSpPr>
          <p:cNvPr id="16" name="Espaço reservado para conteúdo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genda da foto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Espaço Reservado para Conteúdo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Insira sua legenda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pt-BR" noProof="0"/>
              <a:t>Insira ou Arraste e Solte sua foto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Insira sua legenda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brigad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Espaço Reservado para Imagem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pt-BR" noProof="0"/>
              <a:t>Insira ou Arraste e Solte sua foto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Obrigado</a:t>
            </a:r>
          </a:p>
        </p:txBody>
      </p:sp>
      <p:sp>
        <p:nvSpPr>
          <p:cNvPr id="7" name="Espaço Reservado para Texto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Nome completo</a:t>
            </a:r>
          </a:p>
        </p:txBody>
      </p:sp>
      <p:sp>
        <p:nvSpPr>
          <p:cNvPr id="8" name="Espaço Reservado para Texto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Número do telefone</a:t>
            </a:r>
          </a:p>
        </p:txBody>
      </p:sp>
      <p:sp>
        <p:nvSpPr>
          <p:cNvPr id="9" name="Espaço Reservado para Texto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Contato por Email ou Mídia Social</a:t>
            </a:r>
          </a:p>
        </p:txBody>
      </p:sp>
      <p:sp>
        <p:nvSpPr>
          <p:cNvPr id="10" name="Espaço Reservado para Texto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Site da empresa</a:t>
            </a:r>
          </a:p>
        </p:txBody>
      </p:sp>
      <p:sp>
        <p:nvSpPr>
          <p:cNvPr id="100" name="Forma livre: Forma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pt-BR" noProof="0"/>
              <a:t>Clique para editar o título da página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1" name="Caixa de texto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045770" y="6190888"/>
            <a:ext cx="2100460" cy="51557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500"/>
              </a:lnSpc>
            </a:pPr>
            <a:r>
              <a:rPr lang="pt-BR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MELHOR </a:t>
            </a:r>
            <a:r>
              <a:rPr lang="pt-BR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para você</a:t>
            </a:r>
            <a:br>
              <a:rPr lang="pt-BR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pt-BR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EMPRESA DE ORGÂNICOS</a:t>
            </a:r>
            <a:endParaRPr lang="pt-BR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g"/><Relationship Id="rId5" Type="http://schemas.openxmlformats.org/officeDocument/2006/relationships/image" Target="../media/image3.jpg"/><Relationship Id="rId4" Type="http://schemas.openxmlformats.org/officeDocument/2006/relationships/image" Target="../media/image2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1.jpg"/><Relationship Id="rId4" Type="http://schemas.openxmlformats.org/officeDocument/2006/relationships/image" Target="../media/image10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>
            <a:extLst>
              <a:ext uri="{FF2B5EF4-FFF2-40B4-BE49-F238E27FC236}">
                <a16:creationId xmlns:a16="http://schemas.microsoft.com/office/drawing/2014/main" id="{76E064D6-EF78-488D-A7DD-CB59DAADD1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-377720" y="1639309"/>
            <a:ext cx="10131326" cy="4253345"/>
          </a:xfrm>
        </p:spPr>
        <p:txBody>
          <a:bodyPr/>
          <a:lstStyle/>
          <a:p>
            <a:r>
              <a:rPr lang="pt-BR" sz="4800" dirty="0"/>
              <a:t>DESCOBRINDO A FLORA BRASILEIRA ATRAVÉS DO HERBÁRIO ASE</a:t>
            </a:r>
          </a:p>
        </p:txBody>
      </p:sp>
      <p:pic>
        <p:nvPicPr>
          <p:cNvPr id="10" name="Espaço Reservado para Imagem 9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>
          <a:xfrm rot="5400000">
            <a:off x="6223198" y="1095298"/>
            <a:ext cx="6863198" cy="5147399"/>
          </a:xfr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A1EF70B4-8131-4333-B8A5-36F5CF2C528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90073" y="137732"/>
            <a:ext cx="628827" cy="531097"/>
          </a:xfrm>
          <a:prstGeom prst="rect">
            <a:avLst/>
          </a:prstGeom>
        </p:spPr>
      </p:pic>
      <p:pic>
        <p:nvPicPr>
          <p:cNvPr id="13" name="Imagem 12">
            <a:extLst>
              <a:ext uri="{FF2B5EF4-FFF2-40B4-BE49-F238E27FC236}">
                <a16:creationId xmlns:a16="http://schemas.microsoft.com/office/drawing/2014/main" id="{61049FF2-B83E-4E13-9C03-61BBE51CB8F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0705"/>
          <a:stretch/>
        </p:blipFill>
        <p:spPr>
          <a:xfrm>
            <a:off x="10601314" y="82539"/>
            <a:ext cx="851734" cy="553777"/>
          </a:xfrm>
          <a:prstGeom prst="rect">
            <a:avLst/>
          </a:prstGeom>
        </p:spPr>
      </p:pic>
      <p:pic>
        <p:nvPicPr>
          <p:cNvPr id="15" name="Imagem 14">
            <a:extLst>
              <a:ext uri="{FF2B5EF4-FFF2-40B4-BE49-F238E27FC236}">
                <a16:creationId xmlns:a16="http://schemas.microsoft.com/office/drawing/2014/main" id="{B638E5EB-C6E5-4665-9A5D-118E8DA68E5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63172" y="110249"/>
            <a:ext cx="628827" cy="614000"/>
          </a:xfrm>
          <a:prstGeom prst="rect">
            <a:avLst/>
          </a:prstGeom>
        </p:spPr>
      </p:pic>
      <p:pic>
        <p:nvPicPr>
          <p:cNvPr id="17" name="Imagem 16">
            <a:extLst>
              <a:ext uri="{FF2B5EF4-FFF2-40B4-BE49-F238E27FC236}">
                <a16:creationId xmlns:a16="http://schemas.microsoft.com/office/drawing/2014/main" id="{15244FF2-4E1C-4C52-B519-3D7A8D6C2AA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b="17637"/>
          <a:stretch/>
        </p:blipFill>
        <p:spPr>
          <a:xfrm>
            <a:off x="139965" y="37610"/>
            <a:ext cx="851734" cy="1230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6">
            <a:extLst>
              <a:ext uri="{FF2B5EF4-FFF2-40B4-BE49-F238E27FC236}">
                <a16:creationId xmlns:a16="http://schemas.microsoft.com/office/drawing/2014/main" id="{479AB9A7-2236-420E-9E92-AED4CAFB5089}"/>
              </a:ext>
            </a:extLst>
          </p:cNvPr>
          <p:cNvSpPr txBox="1"/>
          <p:nvPr/>
        </p:nvSpPr>
        <p:spPr>
          <a:xfrm>
            <a:off x="180109" y="491830"/>
            <a:ext cx="30895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INTRODUÇÃO</a:t>
            </a:r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DC6125F5-2157-4F73-9503-4B64EBCBA830}"/>
              </a:ext>
            </a:extLst>
          </p:cNvPr>
          <p:cNvSpPr/>
          <p:nvPr/>
        </p:nvSpPr>
        <p:spPr>
          <a:xfrm>
            <a:off x="180109" y="1173589"/>
            <a:ext cx="11831782" cy="31652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 Sergipe, há o registro de três herbários (</a:t>
            </a:r>
            <a:r>
              <a:rPr lang="pt-BR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Gasper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Vieira 2015, Oliveira 2015, Prata &amp; Farias 2015), sendo o mais antigo e maior deles localizado na Universidade Federal de Sergipe (UFS), Campus São Cristóvão: o Herbário ASE (RBH, 2017). Atualmente, esta coleção possui cerca de 40.000 exemplares de algas, </a:t>
            </a:r>
            <a:r>
              <a:rPr lang="pt-BR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licófitas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samambaias, gimnospermas e angiospermas. Eles são utilizados como referência para a pesquisa básica e aplicada em biologia, agricultura, medicina, farmacologia, genética, fisiologia, química, entre demais áreas (</a:t>
            </a:r>
            <a:r>
              <a:rPr lang="pt-BR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Stace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1991, Judd et al. 2009, </a:t>
            </a:r>
            <a:r>
              <a:rPr lang="pt-BR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Evert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pt-BR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Eicchorn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2014). </a:t>
            </a:r>
          </a:p>
          <a:p>
            <a:pPr algn="just">
              <a:lnSpc>
                <a:spcPct val="150000"/>
              </a:lnSpc>
            </a:pP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Espaço Reservado para Imagem 8">
            <a:extLst>
              <a:ext uri="{FF2B5EF4-FFF2-40B4-BE49-F238E27FC236}">
                <a16:creationId xmlns:a16="http://schemas.microsoft.com/office/drawing/2014/main" id="{77ADEEA8-5947-44A8-83BB-8B7E05FCC30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-13476" t="12945" r="13476" b="-12945"/>
          <a:stretch/>
        </p:blipFill>
        <p:spPr>
          <a:xfrm>
            <a:off x="9157855" y="3393752"/>
            <a:ext cx="2937160" cy="3916213"/>
          </a:xfrm>
        </p:spPr>
      </p:pic>
    </p:spTree>
    <p:extLst>
      <p:ext uri="{BB962C8B-B14F-4D97-AF65-F5344CB8AC3E}">
        <p14:creationId xmlns:p14="http://schemas.microsoft.com/office/powerpoint/2010/main" val="28474929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78E26F6D-8C77-466F-A1E3-30D9AD54052B}"/>
              </a:ext>
            </a:extLst>
          </p:cNvPr>
          <p:cNvSpPr/>
          <p:nvPr/>
        </p:nvSpPr>
        <p:spPr>
          <a:xfrm>
            <a:off x="346363" y="1396141"/>
            <a:ext cx="1149927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presente trabalho teve como objetivo divulgar as atividades desenvolvidas no herbário ASE, e sua importância para a conservação e o conhecimento da diversidade da flora de Sergipe e do Brasil, além de incentivar o contato da comunidade com a pesquisa acadêmica.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FEAEFAF0-2C89-46D0-91CD-730E5539D10F}"/>
              </a:ext>
            </a:extLst>
          </p:cNvPr>
          <p:cNvSpPr txBox="1"/>
          <p:nvPr/>
        </p:nvSpPr>
        <p:spPr>
          <a:xfrm>
            <a:off x="180109" y="491830"/>
            <a:ext cx="2286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</a:t>
            </a:r>
          </a:p>
        </p:txBody>
      </p:sp>
      <p:pic>
        <p:nvPicPr>
          <p:cNvPr id="5" name="Espaço Reservado para Imagem 6">
            <a:extLst>
              <a:ext uri="{FF2B5EF4-FFF2-40B4-BE49-F238E27FC236}">
                <a16:creationId xmlns:a16="http://schemas.microsoft.com/office/drawing/2014/main" id="{F561EB04-C28E-4546-9245-DCCB1B8426A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 rot="5400000">
            <a:off x="8361219" y="3666994"/>
            <a:ext cx="4267198" cy="3200399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959471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983AA012-47B1-4AA8-8C03-D39CE8CE5BBA}"/>
              </a:ext>
            </a:extLst>
          </p:cNvPr>
          <p:cNvSpPr txBox="1"/>
          <p:nvPr/>
        </p:nvSpPr>
        <p:spPr>
          <a:xfrm>
            <a:off x="180109" y="671945"/>
            <a:ext cx="34636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METODOLOGIA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CF898BA6-8848-41CD-A155-FAFD3F5819F3}"/>
              </a:ext>
            </a:extLst>
          </p:cNvPr>
          <p:cNvSpPr txBox="1"/>
          <p:nvPr/>
        </p:nvSpPr>
        <p:spPr>
          <a:xfrm>
            <a:off x="8425161" y="3980024"/>
            <a:ext cx="14219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ENSINO </a:t>
            </a:r>
            <a:r>
              <a:rPr lang="pt-BR" sz="2400" b="1" u="sng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SUPERIOR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3B296A41-7742-4877-82BF-460F10E283AC}"/>
              </a:ext>
            </a:extLst>
          </p:cNvPr>
          <p:cNvSpPr txBox="1"/>
          <p:nvPr/>
        </p:nvSpPr>
        <p:spPr>
          <a:xfrm>
            <a:off x="8373077" y="3210771"/>
            <a:ext cx="15260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ENSINO </a:t>
            </a:r>
            <a:r>
              <a:rPr lang="pt-BR" sz="2400" b="1" u="sng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BÁSICO</a:t>
            </a:r>
          </a:p>
        </p:txBody>
      </p:sp>
      <p:sp>
        <p:nvSpPr>
          <p:cNvPr id="13" name="Seta: para a Direita 12">
            <a:extLst>
              <a:ext uri="{FF2B5EF4-FFF2-40B4-BE49-F238E27FC236}">
                <a16:creationId xmlns:a16="http://schemas.microsoft.com/office/drawing/2014/main" id="{DF2387A4-96D3-4D0C-8494-E16526E482D9}"/>
              </a:ext>
            </a:extLst>
          </p:cNvPr>
          <p:cNvSpPr/>
          <p:nvPr/>
        </p:nvSpPr>
        <p:spPr>
          <a:xfrm>
            <a:off x="6564913" y="2161036"/>
            <a:ext cx="986379" cy="261063"/>
          </a:xfrm>
          <a:prstGeom prst="rightArrow">
            <a:avLst/>
          </a:prstGeom>
          <a:solidFill>
            <a:srgbClr val="A9D18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Chave Esquerda 16">
            <a:extLst>
              <a:ext uri="{FF2B5EF4-FFF2-40B4-BE49-F238E27FC236}">
                <a16:creationId xmlns:a16="http://schemas.microsoft.com/office/drawing/2014/main" id="{98F42F41-53D1-44E2-B413-2182F4D53A54}"/>
              </a:ext>
            </a:extLst>
          </p:cNvPr>
          <p:cNvSpPr/>
          <p:nvPr/>
        </p:nvSpPr>
        <p:spPr>
          <a:xfrm flipH="1">
            <a:off x="9767453" y="3210496"/>
            <a:ext cx="135034" cy="1572816"/>
          </a:xfrm>
          <a:prstGeom prst="leftBrac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t-BR" sz="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B7FE09D6-2841-46D0-B91B-637E268AE80C}"/>
              </a:ext>
            </a:extLst>
          </p:cNvPr>
          <p:cNvSpPr txBox="1"/>
          <p:nvPr/>
        </p:nvSpPr>
        <p:spPr>
          <a:xfrm>
            <a:off x="176612" y="2060737"/>
            <a:ext cx="28529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CONTATO VIA E-MAIL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AD1F3774-EDC4-49FE-85BC-C653DD0190AA}"/>
              </a:ext>
            </a:extLst>
          </p:cNvPr>
          <p:cNvSpPr txBox="1"/>
          <p:nvPr/>
        </p:nvSpPr>
        <p:spPr>
          <a:xfrm>
            <a:off x="4570899" y="2060736"/>
            <a:ext cx="17989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COM O ACEITE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5BFA90F6-1F86-476F-AD9D-218F18CFDB47}"/>
              </a:ext>
            </a:extLst>
          </p:cNvPr>
          <p:cNvSpPr txBox="1"/>
          <p:nvPr/>
        </p:nvSpPr>
        <p:spPr>
          <a:xfrm>
            <a:off x="7783837" y="1871853"/>
            <a:ext cx="20450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AGENDAMENTO DAS VISITAS</a:t>
            </a:r>
          </a:p>
        </p:txBody>
      </p:sp>
      <p:sp>
        <p:nvSpPr>
          <p:cNvPr id="23" name="Seta: Dobrada 22">
            <a:extLst>
              <a:ext uri="{FF2B5EF4-FFF2-40B4-BE49-F238E27FC236}">
                <a16:creationId xmlns:a16="http://schemas.microsoft.com/office/drawing/2014/main" id="{1624811E-E60F-4701-8AF2-2D3E82730AAB}"/>
              </a:ext>
            </a:extLst>
          </p:cNvPr>
          <p:cNvSpPr/>
          <p:nvPr/>
        </p:nvSpPr>
        <p:spPr>
          <a:xfrm rot="5400000">
            <a:off x="10099955" y="2386061"/>
            <a:ext cx="1420369" cy="970318"/>
          </a:xfrm>
          <a:prstGeom prst="bentArrow">
            <a:avLst>
              <a:gd name="adj1" fmla="val 16508"/>
              <a:gd name="adj2" fmla="val 16508"/>
              <a:gd name="adj3" fmla="val 25000"/>
              <a:gd name="adj4" fmla="val 16964"/>
            </a:avLst>
          </a:prstGeom>
          <a:solidFill>
            <a:srgbClr val="A9D18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8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EAC3D2BF-E23C-48EF-A2C9-0C8A86A07848}"/>
              </a:ext>
            </a:extLst>
          </p:cNvPr>
          <p:cNvSpPr txBox="1"/>
          <p:nvPr/>
        </p:nvSpPr>
        <p:spPr>
          <a:xfrm>
            <a:off x="5823498" y="3611119"/>
            <a:ext cx="16777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VISITAS GUIADAS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AAD81F21-6E46-40CE-B84B-27730A993DA6}"/>
              </a:ext>
            </a:extLst>
          </p:cNvPr>
          <p:cNvSpPr txBox="1"/>
          <p:nvPr/>
        </p:nvSpPr>
        <p:spPr>
          <a:xfrm>
            <a:off x="-131356" y="3581405"/>
            <a:ext cx="24762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FOTOGRAFIAS AUTORIZADAS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94B96AAB-1982-4069-9EC3-69775A308440}"/>
              </a:ext>
            </a:extLst>
          </p:cNvPr>
          <p:cNvSpPr txBox="1"/>
          <p:nvPr/>
        </p:nvSpPr>
        <p:spPr>
          <a:xfrm>
            <a:off x="3162692" y="3623841"/>
            <a:ext cx="16777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REGISTRO DAS VISITAS</a:t>
            </a:r>
          </a:p>
        </p:txBody>
      </p:sp>
      <p:sp>
        <p:nvSpPr>
          <p:cNvPr id="27" name="Seta: para a Direita 26">
            <a:extLst>
              <a:ext uri="{FF2B5EF4-FFF2-40B4-BE49-F238E27FC236}">
                <a16:creationId xmlns:a16="http://schemas.microsoft.com/office/drawing/2014/main" id="{50F1D2EA-F56C-49EF-AA9E-261505160F1A}"/>
              </a:ext>
            </a:extLst>
          </p:cNvPr>
          <p:cNvSpPr/>
          <p:nvPr/>
        </p:nvSpPr>
        <p:spPr>
          <a:xfrm>
            <a:off x="2895363" y="2178329"/>
            <a:ext cx="1624430" cy="226480"/>
          </a:xfrm>
          <a:prstGeom prst="rightArrow">
            <a:avLst/>
          </a:prstGeom>
          <a:solidFill>
            <a:srgbClr val="A9D18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8EBE77FD-F87D-4F45-AEA3-10D6402F365F}"/>
              </a:ext>
            </a:extLst>
          </p:cNvPr>
          <p:cNvSpPr txBox="1"/>
          <p:nvPr/>
        </p:nvSpPr>
        <p:spPr>
          <a:xfrm>
            <a:off x="10027569" y="3705256"/>
            <a:ext cx="21644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latin typeface="Bahnschrift SemiBold SemiConden" panose="020B0502040204020203" pitchFamily="34" charset="0"/>
                <a:cs typeface="Times New Roman" panose="02020603050405020304" pitchFamily="18" charset="0"/>
              </a:rPr>
              <a:t>APRESENTAÇÃO TEÓRICA</a:t>
            </a:r>
          </a:p>
        </p:txBody>
      </p:sp>
      <p:sp>
        <p:nvSpPr>
          <p:cNvPr id="32" name="Seta: para a Direita 31">
            <a:extLst>
              <a:ext uri="{FF2B5EF4-FFF2-40B4-BE49-F238E27FC236}">
                <a16:creationId xmlns:a16="http://schemas.microsoft.com/office/drawing/2014/main" id="{CD7E324C-83E7-4842-8E9E-7965C3AA22C3}"/>
              </a:ext>
            </a:extLst>
          </p:cNvPr>
          <p:cNvSpPr/>
          <p:nvPr/>
        </p:nvSpPr>
        <p:spPr>
          <a:xfrm rot="10800000">
            <a:off x="2056597" y="3869345"/>
            <a:ext cx="986379" cy="261063"/>
          </a:xfrm>
          <a:prstGeom prst="rightArrow">
            <a:avLst/>
          </a:prstGeom>
          <a:solidFill>
            <a:srgbClr val="A9D18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Seta: para a Direita 32">
            <a:extLst>
              <a:ext uri="{FF2B5EF4-FFF2-40B4-BE49-F238E27FC236}">
                <a16:creationId xmlns:a16="http://schemas.microsoft.com/office/drawing/2014/main" id="{F55E0DB7-E393-4F50-93DD-D8DD1E18CD7A}"/>
              </a:ext>
            </a:extLst>
          </p:cNvPr>
          <p:cNvSpPr/>
          <p:nvPr/>
        </p:nvSpPr>
        <p:spPr>
          <a:xfrm rot="10800000">
            <a:off x="4965514" y="3896085"/>
            <a:ext cx="986379" cy="261063"/>
          </a:xfrm>
          <a:prstGeom prst="rightArrow">
            <a:avLst/>
          </a:prstGeom>
          <a:solidFill>
            <a:srgbClr val="A9D18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Seta: para a Direita 33">
            <a:extLst>
              <a:ext uri="{FF2B5EF4-FFF2-40B4-BE49-F238E27FC236}">
                <a16:creationId xmlns:a16="http://schemas.microsoft.com/office/drawing/2014/main" id="{D46FDD5C-C00E-48EF-8D71-344E1C6DB113}"/>
              </a:ext>
            </a:extLst>
          </p:cNvPr>
          <p:cNvSpPr/>
          <p:nvPr/>
        </p:nvSpPr>
        <p:spPr>
          <a:xfrm rot="10800000">
            <a:off x="7372843" y="3849489"/>
            <a:ext cx="986379" cy="261063"/>
          </a:xfrm>
          <a:prstGeom prst="rightArrow">
            <a:avLst/>
          </a:prstGeom>
          <a:solidFill>
            <a:srgbClr val="A9D18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9" name="Espaço Reservado para Imagem 6">
            <a:extLst>
              <a:ext uri="{FF2B5EF4-FFF2-40B4-BE49-F238E27FC236}">
                <a16:creationId xmlns:a16="http://schemas.microsoft.com/office/drawing/2014/main" id="{F017E290-5E00-44DB-BD87-7F109B6F64F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462" t="8109" r="-33954" b="-6769"/>
          <a:stretch/>
        </p:blipFill>
        <p:spPr>
          <a:xfrm rot="5400000">
            <a:off x="-457235" y="5137815"/>
            <a:ext cx="3495829" cy="2045002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6735742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96E7C8EF-7BE4-4AC9-96ED-44D00A452287}"/>
              </a:ext>
            </a:extLst>
          </p:cNvPr>
          <p:cNvSpPr txBox="1"/>
          <p:nvPr/>
        </p:nvSpPr>
        <p:spPr>
          <a:xfrm>
            <a:off x="152399" y="625778"/>
            <a:ext cx="57357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RESULTADOS E DISCUSSÃO </a:t>
            </a:r>
          </a:p>
        </p:txBody>
      </p:sp>
      <p:graphicFrame>
        <p:nvGraphicFramePr>
          <p:cNvPr id="4" name="Tabela 3">
            <a:extLst>
              <a:ext uri="{FF2B5EF4-FFF2-40B4-BE49-F238E27FC236}">
                <a16:creationId xmlns:a16="http://schemas.microsoft.com/office/drawing/2014/main" id="{CB6D7CFF-3576-41DC-9571-64A985CAC2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5688557"/>
              </p:ext>
            </p:extLst>
          </p:nvPr>
        </p:nvGraphicFramePr>
        <p:xfrm>
          <a:off x="955964" y="2569871"/>
          <a:ext cx="10280072" cy="3593084"/>
        </p:xfrm>
        <a:graphic>
          <a:graphicData uri="http://schemas.openxmlformats.org/drawingml/2006/table">
            <a:tbl>
              <a:tblPr firstRow="1" firstCol="1" bandRow="1"/>
              <a:tblGrid>
                <a:gridCol w="5757214">
                  <a:extLst>
                    <a:ext uri="{9D8B030D-6E8A-4147-A177-3AD203B41FA5}">
                      <a16:colId xmlns:a16="http://schemas.microsoft.com/office/drawing/2014/main" val="3597697673"/>
                    </a:ext>
                  </a:extLst>
                </a:gridCol>
                <a:gridCol w="3053240">
                  <a:extLst>
                    <a:ext uri="{9D8B030D-6E8A-4147-A177-3AD203B41FA5}">
                      <a16:colId xmlns:a16="http://schemas.microsoft.com/office/drawing/2014/main" val="1448111603"/>
                    </a:ext>
                  </a:extLst>
                </a:gridCol>
                <a:gridCol w="1469618">
                  <a:extLst>
                    <a:ext uri="{9D8B030D-6E8A-4147-A177-3AD203B41FA5}">
                      <a16:colId xmlns:a16="http://schemas.microsoft.com/office/drawing/2014/main" val="3991109137"/>
                    </a:ext>
                  </a:extLst>
                </a:gridCol>
              </a:tblGrid>
              <a:tr h="311909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Instituição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Município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Estudantes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74669653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Centro de Excelência Professor Hamilton Alves Rocha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São Cristóvão/SE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60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6181392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Centro de Excelência Arquibaldo Mendonça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Indiaroba/SE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3520505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Centro Educacional Adventista de Aracaju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Aracaju/SE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0610770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Colégio Central de Ribeira de Pombal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Ribeira de Pombal/BA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1298545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Colégio César Leite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Itabaiana/SE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120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0088701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Colégio Estadual Armindo Guaraná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São Cristóvão/SE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1527391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Colégio Estadual Atheneu Sergipense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Aracaju/SE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72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74819944"/>
                  </a:ext>
                </a:extLst>
              </a:tr>
              <a:tr h="31683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Colégio Salesiano Nossa Senhora Auxiliadora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Aracaju/SE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70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516634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Serviço Social do Comércio (SESC)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Nossa Sra. do Socorro/SE</a:t>
                      </a:r>
                      <a:endParaRPr lang="pt-BR" sz="14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150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67539347"/>
                  </a:ext>
                </a:extLst>
              </a:tr>
              <a:tr h="3119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Universidade Federal de Sergipe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São Cristóvão/SE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pt-BR" sz="1600" dirty="0"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  <a:endParaRPr lang="pt-BR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1107025"/>
                  </a:ext>
                </a:extLst>
              </a:tr>
            </a:tbl>
          </a:graphicData>
        </a:graphic>
      </p:graphicFrame>
      <p:sp>
        <p:nvSpPr>
          <p:cNvPr id="5" name="Retângulo 4">
            <a:extLst>
              <a:ext uri="{FF2B5EF4-FFF2-40B4-BE49-F238E27FC236}">
                <a16:creationId xmlns:a16="http://schemas.microsoft.com/office/drawing/2014/main" id="{85E294E0-2463-4D18-A0EF-47C779D079BC}"/>
              </a:ext>
            </a:extLst>
          </p:cNvPr>
          <p:cNvSpPr/>
          <p:nvPr/>
        </p:nvSpPr>
        <p:spPr>
          <a:xfrm>
            <a:off x="928257" y="6121387"/>
            <a:ext cx="9365672" cy="3809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Aft>
                <a:spcPts val="0"/>
              </a:spcAft>
            </a:pPr>
            <a:r>
              <a:rPr lang="pt-BR" sz="1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*Durante o evento da “Olimpíada de Biologia” houve a visita ao herbário dos finalistas da competição (cerca de 20 estudantes).</a:t>
            </a:r>
            <a:endParaRPr lang="pt-BR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FE9A627E-9EBE-4B3C-BDE4-10F71C4DD5C2}"/>
              </a:ext>
            </a:extLst>
          </p:cNvPr>
          <p:cNvSpPr/>
          <p:nvPr/>
        </p:nvSpPr>
        <p:spPr>
          <a:xfrm>
            <a:off x="152401" y="1228858"/>
            <a:ext cx="11817926" cy="11252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Foram quantificados um total de 676 estudantes pertencentes a dez instituições distintas, no período de 23 de maio de 2018 à 16 de março de 2019.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427740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pic>
        <p:nvPicPr>
          <p:cNvPr id="7" name="Imagem 6">
            <a:extLst>
              <a:ext uri="{FF2B5EF4-FFF2-40B4-BE49-F238E27FC236}">
                <a16:creationId xmlns:a16="http://schemas.microsoft.com/office/drawing/2014/main" id="{C6A06682-8EF6-4B62-841E-1BF38302816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4230" r="15233" b="7402"/>
          <a:stretch/>
        </p:blipFill>
        <p:spPr>
          <a:xfrm>
            <a:off x="974488" y="1288444"/>
            <a:ext cx="2865292" cy="2103950"/>
          </a:xfrm>
          <a:prstGeom prst="rect">
            <a:avLst/>
          </a:prstGeom>
        </p:spPr>
      </p:pic>
      <p:pic>
        <p:nvPicPr>
          <p:cNvPr id="10" name="Imagem 9">
            <a:extLst>
              <a:ext uri="{FF2B5EF4-FFF2-40B4-BE49-F238E27FC236}">
                <a16:creationId xmlns:a16="http://schemas.microsoft.com/office/drawing/2014/main" id="{1E2FB276-3F92-4030-B78D-AE410A7857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467" t="8965" b="-1751"/>
          <a:stretch/>
        </p:blipFill>
        <p:spPr>
          <a:xfrm>
            <a:off x="4663354" y="1258510"/>
            <a:ext cx="2865292" cy="2131824"/>
          </a:xfrm>
          <a:prstGeom prst="rect">
            <a:avLst/>
          </a:prstGeom>
        </p:spPr>
      </p:pic>
      <p:pic>
        <p:nvPicPr>
          <p:cNvPr id="14" name="Imagem 13">
            <a:extLst>
              <a:ext uri="{FF2B5EF4-FFF2-40B4-BE49-F238E27FC236}">
                <a16:creationId xmlns:a16="http://schemas.microsoft.com/office/drawing/2014/main" id="{35E7C52A-B72A-445C-9F83-9B28880CC6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52220" y="1288444"/>
            <a:ext cx="2865292" cy="2103951"/>
          </a:xfrm>
          <a:prstGeom prst="rect">
            <a:avLst/>
          </a:prstGeom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9F7484FD-3D55-4B8F-AFD7-5EB25EEB91D6}"/>
              </a:ext>
            </a:extLst>
          </p:cNvPr>
          <p:cNvSpPr txBox="1"/>
          <p:nvPr/>
        </p:nvSpPr>
        <p:spPr>
          <a:xfrm>
            <a:off x="99050" y="429431"/>
            <a:ext cx="57357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RESULTADOS E DISCUSSÃO </a:t>
            </a: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E5510CB9-BA85-4727-9785-D1B982971AD6}"/>
              </a:ext>
            </a:extLst>
          </p:cNvPr>
          <p:cNvSpPr/>
          <p:nvPr/>
        </p:nvSpPr>
        <p:spPr>
          <a:xfrm>
            <a:off x="152400" y="3722795"/>
            <a:ext cx="1189638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000"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principal dificuldade se referiu ao contato com as instituições com público alvo, devido as poucas respostas de retorno ao convite enviado. Bem como, a falta de transporte para os estudantes se deslocarem ao Herbário ASE. Entretanto, esses fatores não impediram o êxito na realização do trabalho. </a:t>
            </a:r>
          </a:p>
          <a:p>
            <a:pPr indent="450000"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Ao promover este tipo de contato entre a sociedade e o meio acadêmico, divulga-se a importância da manutenção das coleções botânicas, além de promoverem um arcabouço de contribuições ao conhecimento sobre botânica (Cosenza &amp; Bittencourt, 2017; Romero &amp; Oliveira, 2017).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0DC354AA-6122-4E49-B232-7B50338A5C49}"/>
              </a:ext>
            </a:extLst>
          </p:cNvPr>
          <p:cNvSpPr txBox="1"/>
          <p:nvPr/>
        </p:nvSpPr>
        <p:spPr>
          <a:xfrm>
            <a:off x="3595254" y="3369909"/>
            <a:ext cx="50014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Imagem 1. Registro de algumas visitas realizadas durante o projeto</a:t>
            </a:r>
          </a:p>
        </p:txBody>
      </p:sp>
    </p:spTree>
    <p:extLst>
      <p:ext uri="{BB962C8B-B14F-4D97-AF65-F5344CB8AC3E}">
        <p14:creationId xmlns:p14="http://schemas.microsoft.com/office/powerpoint/2010/main" val="130977372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pic>
        <p:nvPicPr>
          <p:cNvPr id="6" name="Espaço Reservado para Imagem 11">
            <a:extLst>
              <a:ext uri="{FF2B5EF4-FFF2-40B4-BE49-F238E27FC236}">
                <a16:creationId xmlns:a16="http://schemas.microsoft.com/office/drawing/2014/main" id="{43E20E37-E1F1-47FC-8D3A-2AEDDF62BDD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448801" y="3394360"/>
            <a:ext cx="2583420" cy="3444560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sp>
        <p:nvSpPr>
          <p:cNvPr id="4" name="CaixaDeTexto 3">
            <a:extLst>
              <a:ext uri="{FF2B5EF4-FFF2-40B4-BE49-F238E27FC236}">
                <a16:creationId xmlns:a16="http://schemas.microsoft.com/office/drawing/2014/main" id="{1A2882A8-3002-4BD5-8C92-48B084FA4D32}"/>
              </a:ext>
            </a:extLst>
          </p:cNvPr>
          <p:cNvSpPr txBox="1"/>
          <p:nvPr/>
        </p:nvSpPr>
        <p:spPr>
          <a:xfrm>
            <a:off x="180109" y="630380"/>
            <a:ext cx="28401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CONCLUSÃO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97120402-34D2-420C-A0DE-7D1FE242A00E}"/>
              </a:ext>
            </a:extLst>
          </p:cNvPr>
          <p:cNvSpPr txBox="1"/>
          <p:nvPr/>
        </p:nvSpPr>
        <p:spPr>
          <a:xfrm>
            <a:off x="346363" y="1312140"/>
            <a:ext cx="1147156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indent="450000" algn="just"/>
            <a:r>
              <a:rPr lang="pt-BR" sz="2400" dirty="0">
                <a:latin typeface="Times New Roman" pitchFamily="18" charset="0"/>
                <a:cs typeface="Times New Roman" pitchFamily="18" charset="0"/>
              </a:rPr>
              <a:t> Espera-se que esse projeto sensibilize os alunos e a comunidade em geral das escolas selecionadas para a importância dos herbários na conservação da diversidade da flora do Brasil e do estado de Sergipe, além de sua importância para o desenvolvimento de pesquisas em diferentes áreas do conhecimento. Acredita-se que os estagiários participantes terão competência para promover qualidade e aperfeiçoamento das condições de pesquisa, conservando o patrimônio biológico botânico. </a:t>
            </a:r>
          </a:p>
        </p:txBody>
      </p:sp>
    </p:spTree>
    <p:extLst>
      <p:ext uri="{BB962C8B-B14F-4D97-AF65-F5344CB8AC3E}">
        <p14:creationId xmlns:p14="http://schemas.microsoft.com/office/powerpoint/2010/main" val="102201819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90474F43-2100-4B7E-AED8-31D97AB5B8A6}"/>
              </a:ext>
            </a:extLst>
          </p:cNvPr>
          <p:cNvSpPr/>
          <p:nvPr/>
        </p:nvSpPr>
        <p:spPr>
          <a:xfrm>
            <a:off x="0" y="0"/>
            <a:ext cx="12192000" cy="33855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pt-BR" sz="1600" dirty="0">
                <a:solidFill>
                  <a:schemeClr val="bg1"/>
                </a:solidFill>
                <a:latin typeface="Bahnschrift SemiBold SemiConden" panose="020B0502040204020203" pitchFamily="34" charset="0"/>
              </a:rPr>
              <a:t>DESCOBRINDO A FLORA BRSILEIRA ATRAVÉS DO HERBÁRIO ASE</a:t>
            </a: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14219CC5-51A3-4265-A5B8-F83721FB337E}"/>
              </a:ext>
            </a:extLst>
          </p:cNvPr>
          <p:cNvSpPr/>
          <p:nvPr/>
        </p:nvSpPr>
        <p:spPr>
          <a:xfrm>
            <a:off x="69262" y="1239493"/>
            <a:ext cx="12081173" cy="43858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COSENZA, B. A. P.; BITTENCOURT, A. O Herbário HUEMG como instrumento de socialização do ensino e extensão na região do Vale do Carangola–MG. 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Unisanta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BioScience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v. 6, n. 5, p. 123-127, 2017.</a:t>
            </a:r>
          </a:p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GASPER, A. L.; VIEIRA, A. O. S. Herbários do Brasil-Apresentação da Edição Especial. 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Unisanta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BioScience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v. 4, n. 6, p. 1-11, 2015.</a:t>
            </a:r>
          </a:p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JUDD, W. S. </a:t>
            </a:r>
            <a:r>
              <a:rPr lang="pt-BR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et al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 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Sistemática Vegetal-: Um Enfoque Filogenético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Artmed Editora, 2009.</a:t>
            </a:r>
          </a:p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OLIVEIRA, M. I. U. Herbário Tiradentes, Sergipe (AJU). 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Unisanta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BioScience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v. 4, n. 6, p. 173-176, 2015.</a:t>
            </a:r>
          </a:p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PRATA, A. P. N.; FARIAS, M. C. V. Herbário da Universidade Federal de Sergipe, Sergipe (ASE). 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Unisanta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BioScience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v. 4, n. 6, p. 177-180, 2015.</a:t>
            </a:r>
          </a:p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RAVEN, P. H.; EICHHORN, S. E.; EVERT, R. F. Biologia Vegetal, Rio de Janeiro-RJ. 2014.</a:t>
            </a:r>
          </a:p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ROMERO, R.; OLIVEIRA, L. F. A. Herbário da Universidade Federal de Uberlândia (HUFU), Uberlândia, Minas Gerais. 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Unisanta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BioScience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v. 6, n. 5, p. 69-73, 2017.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STACE, C. A. 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Plant taxonomy and biosystematics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Cambridge University Press, 1991.</a:t>
            </a:r>
          </a:p>
          <a:p>
            <a:pPr>
              <a:lnSpc>
                <a:spcPct val="150000"/>
              </a:lnSpc>
            </a:pP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pt-BR" dirty="0">
              <a:solidFill>
                <a:srgbClr val="222222"/>
              </a:solidFill>
              <a:latin typeface="Arial" panose="020B0604020202020204" pitchFamily="34" charset="0"/>
            </a:endParaRPr>
          </a:p>
          <a:p>
            <a:endParaRPr lang="pt-BR" dirty="0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E9692321-F4BC-4482-9CAD-FC48F4F1C6C1}"/>
              </a:ext>
            </a:extLst>
          </p:cNvPr>
          <p:cNvSpPr txBox="1"/>
          <p:nvPr/>
        </p:nvSpPr>
        <p:spPr>
          <a:xfrm>
            <a:off x="124688" y="491830"/>
            <a:ext cx="31726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REFERÊNCIAS</a:t>
            </a:r>
          </a:p>
        </p:txBody>
      </p:sp>
    </p:spTree>
    <p:extLst>
      <p:ext uri="{BB962C8B-B14F-4D97-AF65-F5344CB8AC3E}">
        <p14:creationId xmlns:p14="http://schemas.microsoft.com/office/powerpoint/2010/main" val="1642470057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o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375_TF78453729" id="{035061C4-BF84-4DCC-9D43-5D90085712FE}" vid="{2687E18B-DA44-4130-AB77-E62BAF05E52C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258AE14-BE87-4F2F-9922-71301CC22076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customXml/itemProps3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Apresentação orgânica</Template>
  <TotalTime>0</TotalTime>
  <Words>636</Words>
  <Application>Microsoft Office PowerPoint</Application>
  <PresentationFormat>Widescreen</PresentationFormat>
  <Paragraphs>82</Paragraphs>
  <Slides>8</Slides>
  <Notes>8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8</vt:i4>
      </vt:variant>
    </vt:vector>
  </HeadingPairs>
  <TitlesOfParts>
    <vt:vector size="15" baseType="lpstr">
      <vt:lpstr>Arial</vt:lpstr>
      <vt:lpstr>Bahnschrift SemiBold SemiConden</vt:lpstr>
      <vt:lpstr>Calibri</vt:lpstr>
      <vt:lpstr>Corbel</vt:lpstr>
      <vt:lpstr>Garamond</vt:lpstr>
      <vt:lpstr>Times New Roman</vt:lpstr>
      <vt:lpstr>Tema do Office</vt:lpstr>
      <vt:lpstr>DESCOBRINDO A FLORA BRASILEIRA ATRAVÉS DO HERBÁRIO ASE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2019-09-24T20:50:42Z</dcterms:created>
  <dcterms:modified xsi:type="dcterms:W3CDTF">2019-10-20T00:29:23Z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