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91F4D-9FBE-4F44-B637-A45674C025B2}" v="275" dt="2019-10-20T13:14:16.770"/>
    <p1510:client id="{B8F4463D-8D4F-441E-9908-DD3023306829}" v="69" dt="2019-10-20T13:50:56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6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4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4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1066680" y="2103120"/>
            <a:ext cx="10058040" cy="3931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063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4908240" cy="393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20800" y="2103120"/>
            <a:ext cx="4908240" cy="393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558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1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7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9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4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1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4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315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5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14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126080" y="1341000"/>
            <a:ext cx="9910800" cy="2959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US" sz="3600" b="0" strike="noStrike" cap="all" spc="-100">
                <a:solidFill>
                  <a:srgbClr val="FFFFFF"/>
                </a:solidFill>
                <a:latin typeface="Century Gothic"/>
                <a:ea typeface="Century Gothic"/>
              </a:rPr>
              <a:t>      Avex- conscientização E reciclagem</a:t>
            </a:r>
            <a:r>
              <a:rPr lang="en-US" sz="7200" b="0" strike="noStrike" cap="all" spc="-100">
                <a:solidFill>
                  <a:srgbClr val="FFFFFF"/>
                </a:solidFill>
                <a:latin typeface="Century Gothic"/>
                <a:ea typeface="Century Gothic"/>
              </a:rPr>
              <a:t> </a:t>
            </a:r>
            <a:endParaRPr lang="en-US" sz="7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1671817" y="3513804"/>
            <a:ext cx="8955720" cy="2245539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0" strike="noStrike" spc="77" dirty="0">
                <a:solidFill>
                  <a:srgbClr val="E3DED1"/>
                </a:solidFill>
                <a:latin typeface="Century Gothic"/>
                <a:ea typeface="Century Gothic"/>
              </a:rPr>
              <a:t>GLEISSON SOUSA NERI – BOLSISTA</a:t>
            </a:r>
            <a:endParaRPr lang="pt-BR" sz="2400" b="0" strike="noStrike" spc="-1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0" strike="noStrike" spc="77" dirty="0">
                <a:solidFill>
                  <a:srgbClr val="E3DED1"/>
                </a:solidFill>
                <a:latin typeface="Century Gothic"/>
                <a:ea typeface="Century Gothic"/>
              </a:rPr>
              <a:t>JOSÉ RAÍ DE JESUS COELHO – BOLSISTA</a:t>
            </a:r>
            <a:endParaRPr lang="pt-BR" sz="2400" b="0" strike="noStrike" spc="77" dirty="0">
              <a:solidFill>
                <a:srgbClr val="E3DED1"/>
              </a:solidFill>
              <a:latin typeface="Century Gothic"/>
            </a:endParaRPr>
          </a:p>
          <a:p>
            <a:pPr algn="ctr"/>
            <a:r>
              <a:rPr lang="pt-BR" sz="2400" spc="77" dirty="0">
                <a:solidFill>
                  <a:srgbClr val="E3DED1"/>
                </a:solidFill>
                <a:latin typeface="Century Gothic"/>
                <a:ea typeface="+mn-lt"/>
              </a:rPr>
              <a:t>ARIELE DE PAIVA SÃO PEDRO – VOLUNTARIA </a:t>
            </a:r>
          </a:p>
          <a:p>
            <a:pPr algn="ctr"/>
            <a:r>
              <a:rPr lang="pt-BR" sz="2400" spc="77" dirty="0">
                <a:solidFill>
                  <a:srgbClr val="E3DED1"/>
                </a:solidFill>
                <a:latin typeface="Century Gothic"/>
                <a:ea typeface="+mn-lt"/>
              </a:rPr>
              <a:t>DENISE SANTOS RUZENE – COORDENADORA</a:t>
            </a:r>
            <a:endParaRPr lang="pt-BR" sz="2400" spc="77">
              <a:ea typeface="+mn-lt"/>
              <a:cs typeface="+mn-lt"/>
            </a:endParaRPr>
          </a:p>
          <a:p>
            <a:pPr algn="ctr"/>
            <a:r>
              <a:rPr lang="pt-BR" sz="2400" b="0" strike="noStrike" spc="77" dirty="0">
                <a:solidFill>
                  <a:srgbClr val="E3DED1"/>
                </a:solidFill>
                <a:latin typeface="Century Gothic"/>
                <a:ea typeface="Century Gothic"/>
              </a:rPr>
              <a:t>DANIEL PEREIRA DA SILVA – </a:t>
            </a:r>
            <a:r>
              <a:rPr lang="pt-BR" sz="2400" spc="77" dirty="0">
                <a:solidFill>
                  <a:srgbClr val="E3DED1"/>
                </a:solidFill>
                <a:latin typeface="Century Gothic"/>
                <a:ea typeface="Century Gothic"/>
              </a:rPr>
              <a:t>COORD. ADJUNTO</a:t>
            </a:r>
            <a:endParaRPr lang="pt-BR" sz="2400" b="0" strike="noStrike" spc="-1" dirty="0">
              <a:latin typeface="Arial"/>
              <a:cs typeface="Arial"/>
            </a:endParaRPr>
          </a:p>
        </p:txBody>
      </p:sp>
      <p:pic>
        <p:nvPicPr>
          <p:cNvPr id="140" name="Imagem 6" descr="Uma imagem contendo comida, desenho, placar&#10;&#10;Descrição gerada com muito alta confiança"/>
          <p:cNvPicPr/>
          <p:nvPr/>
        </p:nvPicPr>
        <p:blipFill>
          <a:blip r:embed="rId2"/>
          <a:stretch/>
        </p:blipFill>
        <p:spPr>
          <a:xfrm>
            <a:off x="1836360" y="1532520"/>
            <a:ext cx="1293120" cy="224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1092956" y="2941738"/>
            <a:ext cx="10058040" cy="146320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0" strike="noStrike" spc="-1">
                <a:solidFill>
                  <a:srgbClr val="FFFFFF"/>
                </a:solidFill>
                <a:latin typeface="Century Gothic"/>
              </a:rPr>
              <a:t>OBRIGADO!</a:t>
            </a:r>
          </a:p>
        </p:txBody>
      </p:sp>
      <p:sp>
        <p:nvSpPr>
          <p:cNvPr id="164" name="TextShape 2"/>
          <p:cNvSpPr txBox="1"/>
          <p:nvPr/>
        </p:nvSpPr>
        <p:spPr>
          <a:xfrm>
            <a:off x="801442" y="1805161"/>
            <a:ext cx="10321560" cy="1303974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pt-BR" sz="1400" i="1" dirty="0"/>
              <a:t>AKATU. volume de lixo produzido no Brasil aumentou 1,7% em 2015, mostra pesquisa da </a:t>
            </a:r>
            <a:r>
              <a:rPr lang="pt-BR" sz="1400" i="1" dirty="0" err="1"/>
              <a:t>Abrelpe</a:t>
            </a:r>
            <a:r>
              <a:rPr lang="pt-BR" sz="1400" i="1" dirty="0"/>
              <a:t>, disponível em:&lt;https://www.akatu.org.br/noticia/volume-de-lixo-produzido-no-brasil-aumentou-17-em-2015/&gt;. Acesso em: 20 de maio de 2018.</a:t>
            </a:r>
            <a:endParaRPr lang="pt-BR"/>
          </a:p>
          <a:p>
            <a:pPr marL="285750" indent="-285750">
              <a:buFont typeface="Arial"/>
              <a:buChar char="•"/>
            </a:pPr>
            <a:r>
              <a:rPr lang="pt-BR" sz="1400" i="1" dirty="0">
                <a:solidFill>
                  <a:srgbClr val="FFFFFF"/>
                </a:solidFill>
                <a:latin typeface="Century Gothic"/>
              </a:rPr>
              <a:t>IPEA. </a:t>
            </a:r>
            <a:r>
              <a:rPr lang="pt-BR" sz="1400" dirty="0">
                <a:ea typeface="+mn-lt"/>
                <a:cs typeface="+mn-lt"/>
              </a:rPr>
              <a:t>Brasil perde R$ 8 bilhões anualmente por não reciclar, disponível em &lt;http://www.ipea.gov.br/portal/index.</a:t>
            </a:r>
            <a:endParaRPr lang="pt-BR" dirty="0">
              <a:ea typeface="+mn-lt"/>
              <a:cs typeface="+mn-lt"/>
            </a:endParaRPr>
          </a:p>
          <a:p>
            <a:r>
              <a:rPr lang="pt-BR" sz="1400" dirty="0">
                <a:ea typeface="+mn-lt"/>
                <a:cs typeface="+mn-lt"/>
              </a:rPr>
              <a:t>      </a:t>
            </a:r>
            <a:r>
              <a:rPr lang="pt-BR" sz="1400" dirty="0" err="1">
                <a:ea typeface="+mn-lt"/>
                <a:cs typeface="+mn-lt"/>
              </a:rPr>
              <a:t>php?option</a:t>
            </a:r>
            <a:r>
              <a:rPr lang="pt-BR" sz="1400" dirty="0">
                <a:ea typeface="+mn-lt"/>
                <a:cs typeface="+mn-lt"/>
              </a:rPr>
              <a:t>=</a:t>
            </a:r>
            <a:r>
              <a:rPr lang="pt-BR" sz="1400" dirty="0" err="1">
                <a:ea typeface="+mn-lt"/>
                <a:cs typeface="+mn-lt"/>
              </a:rPr>
              <a:t>com_content&amp;id</a:t>
            </a:r>
            <a:r>
              <a:rPr lang="pt-BR" sz="1400" dirty="0">
                <a:ea typeface="+mn-lt"/>
                <a:cs typeface="+mn-lt"/>
              </a:rPr>
              <a:t>=1170</a:t>
            </a:r>
            <a:r>
              <a:rPr lang="pt-BR" sz="1400" i="1" dirty="0">
                <a:ea typeface="+mn-lt"/>
                <a:cs typeface="+mn-lt"/>
              </a:rPr>
              <a:t>&gt; Acesso em: 21 maio de 2018</a:t>
            </a:r>
          </a:p>
          <a:p>
            <a:endParaRPr lang="pt-BR" sz="1400" i="1" dirty="0"/>
          </a:p>
        </p:txBody>
      </p:sp>
      <p:sp>
        <p:nvSpPr>
          <p:cNvPr id="4" name="TextShape 2">
            <a:extLst>
              <a:ext uri="{FF2B5EF4-FFF2-40B4-BE49-F238E27FC236}">
                <a16:creationId xmlns:a16="http://schemas.microsoft.com/office/drawing/2014/main" id="{EDCA6B1E-442E-42C7-B2A1-E97D3D0831B7}"/>
              </a:ext>
            </a:extLst>
          </p:cNvPr>
          <p:cNvSpPr txBox="1"/>
          <p:nvPr/>
        </p:nvSpPr>
        <p:spPr>
          <a:xfrm>
            <a:off x="1000978" y="4323369"/>
            <a:ext cx="9992520" cy="1382872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/>
          <a:p>
            <a:pPr marL="635" algn="just">
              <a:spcBef>
                <a:spcPts val="901"/>
              </a:spcBef>
              <a:buClr>
                <a:srgbClr val="EEEBE3"/>
              </a:buClr>
            </a:pPr>
            <a:r>
              <a:rPr lang="pt-BR" sz="2800" spc="-1" dirty="0">
                <a:solidFill>
                  <a:srgbClr val="FFFFFF"/>
                </a:solidFill>
                <a:latin typeface="Century Gothic"/>
              </a:rPr>
              <a:t>Os autores agradecem o apoio em forma de bolsa de extensão Proex/UFS para a realização deste trabalho.</a:t>
            </a:r>
            <a:endParaRPr lang="pt-BR" dirty="0"/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FCBC146D-FAFF-442B-A0B2-AF526E9F5025}"/>
              </a:ext>
            </a:extLst>
          </p:cNvPr>
          <p:cNvSpPr txBox="1"/>
          <p:nvPr/>
        </p:nvSpPr>
        <p:spPr>
          <a:xfrm>
            <a:off x="1064201" y="468832"/>
            <a:ext cx="10058040" cy="146320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spc="-1" dirty="0">
                <a:solidFill>
                  <a:srgbClr val="FFFFFF"/>
                </a:solidFill>
                <a:latin typeface="Century Gothic"/>
              </a:rPr>
              <a:t>REFERÊNCIAS</a:t>
            </a:r>
            <a:endParaRPr lang="en-US" sz="4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PLANO GERAL</a:t>
            </a:r>
            <a:endParaRPr lang="en-US" sz="4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865440" y="1643040"/>
            <a:ext cx="10302480" cy="4233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  <a:p>
            <a:pPr marL="182880" indent="-182520" algn="just">
              <a:lnSpc>
                <a:spcPct val="100000"/>
              </a:lnSpc>
              <a:spcBef>
                <a:spcPts val="901"/>
              </a:spcBef>
              <a:buClr>
                <a:srgbClr val="EEEBE3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Atualmente problemas climáticos e ambientais vem cada vez mais se agravando, sendo parte desse problema causados pela produção excessiva de lixo e o seu indevido descarte. Porém isso ocorre por conta da falta de conscientização da população, que muitas vezes por não ter informação acaba contribuindo com essa problemática. Focando nessa problemática, o projeto focou na conscientização de alunos secundaristas.</a:t>
            </a:r>
            <a:endParaRPr lang="en-US" sz="2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AÇÕES DO PROJETO</a:t>
            </a:r>
            <a:endParaRPr lang="en-US" sz="4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1023840" y="1887480"/>
            <a:ext cx="10058040" cy="3931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82880" indent="-182520" algn="just">
              <a:lnSpc>
                <a:spcPct val="100000"/>
              </a:lnSpc>
              <a:spcBef>
                <a:spcPts val="901"/>
              </a:spcBef>
              <a:buClr>
                <a:srgbClr val="EEEBE3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FFFFFF"/>
                </a:solidFill>
                <a:latin typeface="Century Gothic"/>
              </a:rPr>
              <a:t>Discussões entre os alunos participantes da extensão e secundaristas sobre danos causados pelo descarte desenfreado e incorreto de lixo e a importância da reciclagem.</a:t>
            </a:r>
          </a:p>
          <a:p>
            <a:pPr marL="182880" indent="-182520" algn="just">
              <a:lnSpc>
                <a:spcPct val="100000"/>
              </a:lnSpc>
              <a:spcBef>
                <a:spcPts val="901"/>
              </a:spcBef>
              <a:buClr>
                <a:srgbClr val="EEEBE3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FFFFFF"/>
                </a:solidFill>
                <a:latin typeface="Century Gothic"/>
              </a:rPr>
              <a:t>Oficinas de reciclagem, onde os participantes da extensão ensinava alunos a confeccionar materiais feito de resíduos sólidos.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0" strike="noStrike" spc="-1">
                <a:solidFill>
                  <a:srgbClr val="FFFFFF"/>
                </a:solidFill>
                <a:latin typeface="Century Gothic"/>
              </a:rPr>
              <a:t>METOLOGIA</a:t>
            </a:r>
          </a:p>
        </p:txBody>
      </p:sp>
      <p:sp>
        <p:nvSpPr>
          <p:cNvPr id="146" name="TextShape 2"/>
          <p:cNvSpPr txBox="1"/>
          <p:nvPr/>
        </p:nvSpPr>
        <p:spPr>
          <a:xfrm>
            <a:off x="1066680" y="2103120"/>
            <a:ext cx="10058040" cy="3931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82880" indent="-182520" algn="just">
              <a:lnSpc>
                <a:spcPct val="100000"/>
              </a:lnSpc>
              <a:spcBef>
                <a:spcPts val="901"/>
              </a:spcBef>
              <a:buClr>
                <a:srgbClr val="EEEBE3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O projeto ocorreu em escolas de São Cristóvão e Universidade Federal de Sergipe, o público alvo do projeto foram alunos do fundamental e graduação.</a:t>
            </a:r>
            <a:endParaRPr lang="en-US" sz="2800" b="0" strike="noStrike" spc="-1">
              <a:solidFill>
                <a:srgbClr val="FFFFFF"/>
              </a:solidFill>
              <a:latin typeface="Century Gothic"/>
            </a:endParaRPr>
          </a:p>
          <a:p>
            <a:pPr marL="182880" indent="-182520" algn="just">
              <a:lnSpc>
                <a:spcPct val="100000"/>
              </a:lnSpc>
              <a:spcBef>
                <a:spcPts val="901"/>
              </a:spcBef>
              <a:buClr>
                <a:srgbClr val="EEEBE3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Nas oficinas, os alunos trouxeram resíduos sólidos de casa, os participantes da extensão ficaram responsáveis pelo materiais de confecção.</a:t>
            </a:r>
            <a:endParaRPr lang="en-US" sz="2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0" strike="noStrike" spc="-1">
                <a:solidFill>
                  <a:srgbClr val="FFFFFF"/>
                </a:solidFill>
                <a:latin typeface="Century Gothic"/>
              </a:rPr>
              <a:t>RESULTADOS</a:t>
            </a:r>
          </a:p>
        </p:txBody>
      </p:sp>
      <p:sp>
        <p:nvSpPr>
          <p:cNvPr id="148" name="TextShape 2"/>
          <p:cNvSpPr txBox="1"/>
          <p:nvPr/>
        </p:nvSpPr>
        <p:spPr>
          <a:xfrm>
            <a:off x="1066680" y="2103120"/>
            <a:ext cx="10058040" cy="3931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82880" indent="-182520">
              <a:lnSpc>
                <a:spcPct val="100000"/>
              </a:lnSpc>
              <a:spcBef>
                <a:spcPts val="901"/>
              </a:spcBef>
              <a:buClr>
                <a:srgbClr val="EEEBE3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FFFFFF"/>
                </a:solidFill>
                <a:latin typeface="Century Gothic"/>
              </a:rPr>
              <a:t>Os alunos mostraram-se bastante empolgados com as oficinas, foi perceptível o nível de desinformação acerca do assunto, pois muitos alunos se mostraram surpresos durante as discussões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0" strike="noStrike" spc="-1">
                <a:solidFill>
                  <a:srgbClr val="FFFFFF"/>
                </a:solidFill>
                <a:latin typeface="Century Gothic"/>
              </a:rPr>
              <a:t>RESULTADOS</a:t>
            </a:r>
          </a:p>
        </p:txBody>
      </p:sp>
      <p:pic>
        <p:nvPicPr>
          <p:cNvPr id="150" name="Imagem 5" descr="Uma imagem contendo pessoa, mesa, plástico, mulher&#10;&#10;Descrição gerada com muito alta confiança"/>
          <p:cNvPicPr/>
          <p:nvPr/>
        </p:nvPicPr>
        <p:blipFill>
          <a:blip r:embed="rId2"/>
          <a:stretch/>
        </p:blipFill>
        <p:spPr>
          <a:xfrm>
            <a:off x="1066680" y="2141280"/>
            <a:ext cx="4754520" cy="3672360"/>
          </a:xfrm>
          <a:prstGeom prst="rect">
            <a:avLst/>
          </a:prstGeom>
          <a:ln>
            <a:noFill/>
          </a:ln>
        </p:spPr>
      </p:pic>
      <p:pic>
        <p:nvPicPr>
          <p:cNvPr id="151" name="Imagem 7" descr="Uma imagem contendo pessoa, mesa, grupo, pessoas&#10;&#10;Descrição gerada com muito alta confiança"/>
          <p:cNvPicPr/>
          <p:nvPr/>
        </p:nvPicPr>
        <p:blipFill>
          <a:blip r:embed="rId3"/>
          <a:stretch/>
        </p:blipFill>
        <p:spPr>
          <a:xfrm>
            <a:off x="6514920" y="2103120"/>
            <a:ext cx="4465800" cy="374868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3620880" y="5972400"/>
            <a:ext cx="5133960" cy="3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latin typeface="Century Gothic"/>
              </a:rPr>
              <a:t>Oficinas de reciclagem – Armindo Guarana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0" strike="noStrike" spc="-1">
                <a:solidFill>
                  <a:srgbClr val="FFFFFF"/>
                </a:solidFill>
                <a:latin typeface="Century Gothic"/>
              </a:rPr>
              <a:t>RESULTADOS</a:t>
            </a:r>
          </a:p>
        </p:txBody>
      </p:sp>
      <p:pic>
        <p:nvPicPr>
          <p:cNvPr id="154" name="Imagem 5" descr="Uma imagem contendo pipa, mesa, no interior, verde&#10;&#10;Descrição gerada com muito alta confiança"/>
          <p:cNvPicPr/>
          <p:nvPr/>
        </p:nvPicPr>
        <p:blipFill>
          <a:blip r:embed="rId2"/>
          <a:stretch/>
        </p:blipFill>
        <p:spPr>
          <a:xfrm>
            <a:off x="1289880" y="2103120"/>
            <a:ext cx="4308480" cy="3748680"/>
          </a:xfrm>
          <a:prstGeom prst="rect">
            <a:avLst/>
          </a:prstGeom>
          <a:ln>
            <a:noFill/>
          </a:ln>
        </p:spPr>
      </p:pic>
      <p:pic>
        <p:nvPicPr>
          <p:cNvPr id="155" name="Imagem 7" descr="Uma imagem contendo mesa, no interior, azul, pequeno&#10;&#10;Descrição gerada com muito alta confiança"/>
          <p:cNvPicPr/>
          <p:nvPr/>
        </p:nvPicPr>
        <p:blipFill>
          <a:blip r:embed="rId3"/>
          <a:stretch/>
        </p:blipFill>
        <p:spPr>
          <a:xfrm>
            <a:off x="6370200" y="2181600"/>
            <a:ext cx="4754520" cy="3591360"/>
          </a:xfrm>
          <a:prstGeom prst="rect">
            <a:avLst/>
          </a:prstGeom>
          <a:ln>
            <a:noFill/>
          </a:ln>
        </p:spPr>
      </p:pic>
      <p:sp>
        <p:nvSpPr>
          <p:cNvPr id="156" name="CustomShape 2"/>
          <p:cNvSpPr/>
          <p:nvPr/>
        </p:nvSpPr>
        <p:spPr>
          <a:xfrm>
            <a:off x="4001760" y="5919840"/>
            <a:ext cx="4569120" cy="3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latin typeface="Century Gothic"/>
              </a:rPr>
              <a:t>Materiais produzidos pelos alunos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0" strike="noStrike" spc="-1">
                <a:solidFill>
                  <a:srgbClr val="FFFFFF"/>
                </a:solidFill>
                <a:latin typeface="Century Gothic"/>
              </a:rPr>
              <a:t>RESULTADOS</a:t>
            </a:r>
          </a:p>
        </p:txBody>
      </p:sp>
      <p:pic>
        <p:nvPicPr>
          <p:cNvPr id="158" name="Imagem 5" descr="Uma imagem contendo verde, no interior, mesa, pequeno&#10;&#10;Descrição gerada com muito alta confiança"/>
          <p:cNvPicPr/>
          <p:nvPr/>
        </p:nvPicPr>
        <p:blipFill>
          <a:blip r:embed="rId2"/>
          <a:stretch/>
        </p:blipFill>
        <p:spPr>
          <a:xfrm>
            <a:off x="1696680" y="1715040"/>
            <a:ext cx="3854160" cy="4136760"/>
          </a:xfrm>
          <a:prstGeom prst="rect">
            <a:avLst/>
          </a:prstGeom>
          <a:ln>
            <a:noFill/>
          </a:ln>
        </p:spPr>
      </p:pic>
      <p:pic>
        <p:nvPicPr>
          <p:cNvPr id="159" name="Imagem 7" descr="Uma imagem contendo pessoa, no interior, homem, em pé&#10;&#10;Descrição gerada com muito alta confiança"/>
          <p:cNvPicPr/>
          <p:nvPr/>
        </p:nvPicPr>
        <p:blipFill>
          <a:blip r:embed="rId3"/>
          <a:stretch/>
        </p:blipFill>
        <p:spPr>
          <a:xfrm>
            <a:off x="6517440" y="1844280"/>
            <a:ext cx="4187520" cy="4007520"/>
          </a:xfrm>
          <a:prstGeom prst="rect">
            <a:avLst/>
          </a:prstGeom>
          <a:ln>
            <a:noFill/>
          </a:ln>
        </p:spPr>
      </p:pic>
      <p:sp>
        <p:nvSpPr>
          <p:cNvPr id="160" name="CustomShape 2"/>
          <p:cNvSpPr/>
          <p:nvPr/>
        </p:nvSpPr>
        <p:spPr>
          <a:xfrm>
            <a:off x="4001760" y="5919840"/>
            <a:ext cx="4569120" cy="3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latin typeface="Century Gothic"/>
              </a:rPr>
              <a:t>Materiais produzidos pelos alunos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0" strike="noStrike" spc="-1">
                <a:solidFill>
                  <a:srgbClr val="FFFFFF"/>
                </a:solidFill>
                <a:latin typeface="Century Gothic"/>
              </a:rPr>
              <a:t>CONCLUSÃO</a:t>
            </a:r>
          </a:p>
        </p:txBody>
      </p:sp>
      <p:sp>
        <p:nvSpPr>
          <p:cNvPr id="162" name="TextShape 2"/>
          <p:cNvSpPr txBox="1"/>
          <p:nvPr/>
        </p:nvSpPr>
        <p:spPr>
          <a:xfrm>
            <a:off x="987840" y="1708920"/>
            <a:ext cx="9992520" cy="4378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56840" algn="just">
              <a:lnSpc>
                <a:spcPct val="100000"/>
              </a:lnSpc>
              <a:spcBef>
                <a:spcPts val="901"/>
              </a:spcBef>
              <a:buClr>
                <a:srgbClr val="EEEBE3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FFFFFF"/>
                </a:solidFill>
                <a:latin typeface="Century Gothic"/>
              </a:rPr>
              <a:t>Toda a metodologia proposta, foi de simples execução. Alguns dados necessários para a realização das oficinas foram coletados utilizando a literatura em geral. Os alunos além de colaborarem com a equipe, mostraram-se bastante envolvidos tanto nas discussões, quanto nas oficinas, criando arte a partir resíduos sólidos.</a:t>
            </a:r>
            <a:endParaRPr lang="en-US" sz="2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2</TotalTime>
  <Words>0</Words>
  <Application>Microsoft Office PowerPoint</Application>
  <PresentationFormat>Widescreen</PresentationFormat>
  <Paragraphs>0</Paragraphs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Savon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/>
  <dc:description/>
  <cp:lastModifiedBy/>
  <cp:revision>540</cp:revision>
  <dcterms:created xsi:type="dcterms:W3CDTF">2019-10-19T02:40:49Z</dcterms:created>
  <dcterms:modified xsi:type="dcterms:W3CDTF">2019-10-20T13:51:17Z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