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  <p:sldMasterId id="2147483654" r:id="rId2"/>
    <p:sldMasterId id="2147483655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0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S Carmo" userId="edcd1acff16721a3" providerId="LiveId" clId="{28697B18-BD24-42AD-A397-4A65BB090B4C}"/>
    <pc:docChg chg="modSld">
      <pc:chgData name="Ricardo S Carmo" userId="edcd1acff16721a3" providerId="LiveId" clId="{28697B18-BD24-42AD-A397-4A65BB090B4C}" dt="2020-01-31T01:30:48.536" v="34" actId="2711"/>
      <pc:docMkLst>
        <pc:docMk/>
      </pc:docMkLst>
      <pc:sldChg chg="modSp">
        <pc:chgData name="Ricardo S Carmo" userId="edcd1acff16721a3" providerId="LiveId" clId="{28697B18-BD24-42AD-A397-4A65BB090B4C}" dt="2020-01-31T01:30:48.536" v="34" actId="2711"/>
        <pc:sldMkLst>
          <pc:docMk/>
          <pc:sldMk cId="0" sldId="256"/>
        </pc:sldMkLst>
        <pc:spChg chg="mod">
          <ac:chgData name="Ricardo S Carmo" userId="edcd1acff16721a3" providerId="LiveId" clId="{28697B18-BD24-42AD-A397-4A65BB090B4C}" dt="2020-01-31T01:30:48.536" v="34" actId="2711"/>
          <ac:spMkLst>
            <pc:docMk/>
            <pc:sldMk cId="0" sldId="256"/>
            <ac:spMk id="5" creationId="{24B4DEDF-0BCB-46AD-A1DC-EBCE38976D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699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3" name="Google Shape;10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239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43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619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7" name="Google Shape;1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82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3" name="Google Shape;1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78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81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35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5" name="Google Shape;1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27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2" name="Google Shape;1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62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94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32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52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4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06" name="Google Shape;806;p4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574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B452312-D80E-493B-BD8C-6C8B80BB6A4F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062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3"/>
          <p:cNvGrpSpPr/>
          <p:nvPr/>
        </p:nvGrpSpPr>
        <p:grpSpPr>
          <a:xfrm rot="10800000">
            <a:off x="8851953" y="28621"/>
            <a:ext cx="263521" cy="5086307"/>
            <a:chOff x="5307800" y="238125"/>
            <a:chExt cx="271923" cy="5238754"/>
          </a:xfrm>
        </p:grpSpPr>
        <p:sp>
          <p:nvSpPr>
            <p:cNvPr id="527" name="Google Shape;527;p3"/>
            <p:cNvSpPr/>
            <p:nvPr/>
          </p:nvSpPr>
          <p:spPr>
            <a:xfrm>
              <a:off x="5307800" y="238125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307800" y="388551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07800" y="538977"/>
              <a:ext cx="121219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307800" y="689403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307800" y="839829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307800" y="991890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307800" y="1142316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307800" y="1292742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307800" y="1443168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307800" y="1593594"/>
              <a:ext cx="121219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307800" y="1744020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307800" y="1894446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307800" y="2044872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07800" y="2196934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307800" y="2347360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307800" y="2497786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307800" y="2648212"/>
              <a:ext cx="121219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307800" y="2798638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307800" y="2949064"/>
              <a:ext cx="121219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307800" y="3099490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307800" y="3249916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307800" y="3400342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307800" y="3549132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307800" y="3699558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307800" y="3849984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307800" y="4002046"/>
              <a:ext cx="121219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307800" y="4152472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307800" y="4302898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307800" y="4453324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307800" y="4603750"/>
              <a:ext cx="121219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307800" y="4754176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307800" y="4904602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5307800" y="5055028"/>
              <a:ext cx="121219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07800" y="5205454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307800" y="5355880"/>
              <a:ext cx="121219" cy="12099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458505" y="238125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5458505" y="538977"/>
              <a:ext cx="121218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458505" y="991890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458505" y="1142316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458505" y="1443168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458505" y="1593594"/>
              <a:ext cx="121218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458505" y="2196934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458505" y="2347360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458505" y="2497786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458505" y="2648212"/>
              <a:ext cx="121218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5458505" y="2949064"/>
              <a:ext cx="121218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5458505" y="3249916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5458505" y="3400342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458505" y="3699558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458505" y="3849984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458505" y="4002046"/>
              <a:ext cx="121218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458505" y="4152472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458505" y="4603750"/>
              <a:ext cx="121218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458505" y="4754176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458505" y="5055028"/>
              <a:ext cx="121218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458505" y="5205454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5458505" y="5355880"/>
              <a:ext cx="121218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3"/>
          <p:cNvGrpSpPr/>
          <p:nvPr/>
        </p:nvGrpSpPr>
        <p:grpSpPr>
          <a:xfrm rot="10800000">
            <a:off x="7829785" y="27033"/>
            <a:ext cx="1141369" cy="5086307"/>
            <a:chOff x="5456690" y="239760"/>
            <a:chExt cx="1174973" cy="5238754"/>
          </a:xfrm>
        </p:grpSpPr>
        <p:sp>
          <p:nvSpPr>
            <p:cNvPr id="585" name="Google Shape;585;p3"/>
            <p:cNvSpPr/>
            <p:nvPr/>
          </p:nvSpPr>
          <p:spPr>
            <a:xfrm>
              <a:off x="5456690" y="39018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5456690" y="69103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456690" y="84146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456690" y="1294377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456690" y="174565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456690" y="189444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5456690" y="204487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456690" y="279863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456690" y="309949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456690" y="355076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5456690" y="4304532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5456690" y="4454959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456690" y="4906237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607035" y="23976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607035" y="540612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607035" y="69103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607035" y="84146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607035" y="99352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607035" y="1143951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607035" y="1294377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607035" y="1444803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607035" y="1595229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607035" y="174565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607035" y="189444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607035" y="204487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607035" y="219693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607035" y="249778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607035" y="2648212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607035" y="2949064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607035" y="309949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607035" y="324991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607035" y="340034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607035" y="355076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607035" y="370119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607035" y="385162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607035" y="4003680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607035" y="4304532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607035" y="4454959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607035" y="460538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607035" y="475581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607035" y="4906237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607035" y="5056663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607035" y="5207089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607035" y="535751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757379" y="23976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757379" y="84146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757379" y="114231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757379" y="1443168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757379" y="189444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757379" y="249778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757379" y="2648212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757379" y="370119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757379" y="415410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757379" y="4906237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757379" y="535751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909359" y="691038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909359" y="1894446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909359" y="2798638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059703" y="4755811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210048" y="2648212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210048" y="5207089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510737" y="991890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"/>
          <p:cNvGrpSpPr/>
          <p:nvPr/>
        </p:nvGrpSpPr>
        <p:grpSpPr>
          <a:xfrm rot="10800000">
            <a:off x="7683547" y="27121"/>
            <a:ext cx="995351" cy="4940175"/>
            <a:chOff x="5757716" y="390260"/>
            <a:chExt cx="1024445" cy="5088243"/>
          </a:xfrm>
        </p:grpSpPr>
        <p:sp>
          <p:nvSpPr>
            <p:cNvPr id="648" name="Google Shape;648;p3"/>
            <p:cNvSpPr/>
            <p:nvPr/>
          </p:nvSpPr>
          <p:spPr>
            <a:xfrm>
              <a:off x="5757716" y="540683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5757716" y="1294438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5757716" y="2798677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5757716" y="3400372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5757716" y="3550796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757716" y="4304550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757716" y="5207093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908034" y="390260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908034" y="1144014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908034" y="1294438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908034" y="1444862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908034" y="1745710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908034" y="2044922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908034" y="2648253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908034" y="2949100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908034" y="3099524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908034" y="3249948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908034" y="3550796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5908034" y="3701220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908034" y="3851643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5908034" y="4003702"/>
              <a:ext cx="120902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908034" y="4304550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5908034" y="4454973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908034" y="4906245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5908034" y="5056669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908034" y="5207093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6059986" y="540683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6059986" y="691107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6059986" y="99195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6059986" y="1294438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059986" y="1444862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6059986" y="1595286"/>
              <a:ext cx="122541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059986" y="1745710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059986" y="2196981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059986" y="234740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059986" y="2497829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59986" y="2648253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6059986" y="2798677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6059986" y="2949100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059986" y="3099524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059986" y="3249948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6059986" y="3400372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6059986" y="3550796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6059986" y="3851643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6059986" y="4154126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059986" y="4304550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059986" y="4454973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059986" y="4605397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6059986" y="490624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6059986" y="5056669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6059986" y="5207093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6059986" y="5357516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210304" y="540683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6210304" y="99195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6210304" y="1142379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6210304" y="1292803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210304" y="1593650"/>
              <a:ext cx="122541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6210304" y="1894498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6210304" y="2044922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6210304" y="2196981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6210304" y="2497829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6210304" y="2798677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210304" y="3099524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210304" y="3400372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210304" y="3550796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6210304" y="4003702"/>
              <a:ext cx="122541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6210304" y="4154126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6210304" y="4304550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6210304" y="4454973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6210304" y="4605397"/>
              <a:ext cx="122541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6210304" y="4906245"/>
              <a:ext cx="122541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210304" y="5056669"/>
              <a:ext cx="122541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6360622" y="390260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6360622" y="540683"/>
              <a:ext cx="122542" cy="120988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6360622" y="991955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360622" y="1292803"/>
              <a:ext cx="122542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360622" y="1593650"/>
              <a:ext cx="122542" cy="122627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360622" y="2044922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360622" y="2347405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360622" y="2798677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360622" y="3099524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360622" y="3249948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360622" y="3550796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360622" y="3701220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360622" y="3851643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360622" y="4154126"/>
              <a:ext cx="122542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360622" y="4304550"/>
              <a:ext cx="122542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360622" y="4755821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360622" y="5056669"/>
              <a:ext cx="122542" cy="120988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360622" y="5207093"/>
              <a:ext cx="122542" cy="12098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10940" y="390260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10940" y="1292803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510940" y="2044922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510940" y="2798677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510940" y="3701220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510940" y="4454973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510940" y="4605397"/>
              <a:ext cx="120902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10940" y="5207093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661259" y="691107"/>
              <a:ext cx="120902" cy="12098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661259" y="1593650"/>
              <a:ext cx="120902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661259" y="2648253"/>
              <a:ext cx="120902" cy="12098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"/>
          <p:cNvGrpSpPr/>
          <p:nvPr/>
        </p:nvGrpSpPr>
        <p:grpSpPr>
          <a:xfrm rot="10800000">
            <a:off x="7683740" y="27033"/>
            <a:ext cx="1141369" cy="5086307"/>
            <a:chOff x="5607190" y="239760"/>
            <a:chExt cx="1174973" cy="5238754"/>
          </a:xfrm>
        </p:grpSpPr>
        <p:sp>
          <p:nvSpPr>
            <p:cNvPr id="750" name="Google Shape;750;p3"/>
            <p:cNvSpPr/>
            <p:nvPr/>
          </p:nvSpPr>
          <p:spPr>
            <a:xfrm>
              <a:off x="5607190" y="39018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5607190" y="234736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607190" y="279863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5607190" y="415410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5757535" y="39018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757535" y="691038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5757535" y="99352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5757535" y="1595229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757535" y="174565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757535" y="204487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757535" y="219693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757535" y="234736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757535" y="2949064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757535" y="309949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5757535" y="324991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5757535" y="385162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57535" y="4003680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57535" y="4454959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757535" y="460538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757535" y="475581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757535" y="5056663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907879" y="23976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907879" y="540612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907879" y="84146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907879" y="99352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907879" y="1595229"/>
              <a:ext cx="120927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907879" y="2196934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907879" y="2347360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907879" y="2497786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907879" y="3400342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5907879" y="4154106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907879" y="4605385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5907879" y="4755811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907879" y="5357515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6059859" y="239760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6059859" y="390186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059859" y="841464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6059859" y="1142316"/>
              <a:ext cx="122565" cy="122626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6059859" y="1894446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059859" y="2044872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059859" y="3701194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059859" y="4003680"/>
              <a:ext cx="122565" cy="122627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210203" y="239760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6210203" y="691038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210203" y="2347360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6210203" y="3249916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6210203" y="3701194"/>
              <a:ext cx="122565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6360548" y="1443168"/>
              <a:ext cx="120927" cy="122626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6360548" y="2648212"/>
              <a:ext cx="120927" cy="12100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6661237" y="4906237"/>
              <a:ext cx="120927" cy="12099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0" name="Google Shape;800;p3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p3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2" name="Google Shape;802;p3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7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9" name="Google Shape;1089;p7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0" name="Google Shape;1090;p7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fld id="{9F9D684F-0C6D-4690-A98D-580072904DA0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885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4B4DEDF-0BCB-46AD-A1DC-EBCE38976D90}"/>
              </a:ext>
            </a:extLst>
          </p:cNvPr>
          <p:cNvSpPr/>
          <p:nvPr/>
        </p:nvSpPr>
        <p:spPr>
          <a:xfrm>
            <a:off x="63511" y="3543062"/>
            <a:ext cx="50514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indent="-1073150" fontAlgn="auto">
              <a:defRPr/>
            </a:pP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Pibidianos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 Ana Paula; Charles Santos; Carla Vanessa;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Deisiane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Silva; Josefa Jaqueline;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Mylaine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Santos;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Thaislaine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Bispo; Yanca Paula. </a:t>
            </a:r>
          </a:p>
          <a:p>
            <a:pPr marL="1073150" indent="-1073150" fontAlgn="auto"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Supervisor: Prof. Marcus Vinicius Noronha de Oliveira</a:t>
            </a:r>
          </a:p>
          <a:p>
            <a:pPr fontAlgn="auto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Coordenador: Prof. Ricardo Santos do Carmo</a:t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Imagem 3809">
            <a:extLst>
              <a:ext uri="{FF2B5EF4-FFF2-40B4-BE49-F238E27FC236}">
                <a16:creationId xmlns:a16="http://schemas.microsoft.com/office/drawing/2014/main" id="{6148D453-D191-4EBC-8D4E-1D874503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3807">
            <a:extLst>
              <a:ext uri="{FF2B5EF4-FFF2-40B4-BE49-F238E27FC236}">
                <a16:creationId xmlns:a16="http://schemas.microsoft.com/office/drawing/2014/main" id="{E0A7CEB1-2E58-4198-A92C-2BFA29C3B7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22" descr="logo-original-fundo-claro.png">
            <a:extLst>
              <a:ext uri="{FF2B5EF4-FFF2-40B4-BE49-F238E27FC236}">
                <a16:creationId xmlns:a16="http://schemas.microsoft.com/office/drawing/2014/main" id="{DFC70AD7-D8C7-4CED-9D39-BB1CED771A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6" descr="download.png">
            <a:extLst>
              <a:ext uri="{FF2B5EF4-FFF2-40B4-BE49-F238E27FC236}">
                <a16:creationId xmlns:a16="http://schemas.microsoft.com/office/drawing/2014/main" id="{4C09969D-5673-474D-9175-CF1898D067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7" descr="logo prograd.png">
            <a:extLst>
              <a:ext uri="{FF2B5EF4-FFF2-40B4-BE49-F238E27FC236}">
                <a16:creationId xmlns:a16="http://schemas.microsoft.com/office/drawing/2014/main" id="{A9FE0F36-20BB-40C9-A224-5D7027A21E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/>
        </p:nvSpPr>
        <p:spPr bwMode="auto">
          <a:xfrm>
            <a:off x="251619" y="1199462"/>
            <a:ext cx="6192837" cy="2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7"/>
          <p:cNvSpPr txBox="1">
            <a:spLocks noGrp="1"/>
          </p:cNvSpPr>
          <p:nvPr>
            <p:ph type="body" idx="1"/>
          </p:nvPr>
        </p:nvSpPr>
        <p:spPr>
          <a:xfrm>
            <a:off x="92075" y="196924"/>
            <a:ext cx="7100711" cy="83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Colégio Estadual Eduardo Silveira</a:t>
            </a: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7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10</a:t>
            </a:fld>
            <a:endParaRPr/>
          </a:p>
        </p:txBody>
      </p:sp>
      <p:pic>
        <p:nvPicPr>
          <p:cNvPr id="1189" name="Google Shape;11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2902" y="1801997"/>
            <a:ext cx="4476307" cy="31445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1E4FFD5-3CE1-43CF-9ADC-26E3CAAB6737}"/>
              </a:ext>
            </a:extLst>
          </p:cNvPr>
          <p:cNvSpPr/>
          <p:nvPr/>
        </p:nvSpPr>
        <p:spPr>
          <a:xfrm>
            <a:off x="29856" y="908533"/>
            <a:ext cx="581600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lvl="0" indent="-285750">
              <a:lnSpc>
                <a:spcPct val="150000"/>
              </a:lnSpc>
              <a:spcBef>
                <a:spcPts val="600"/>
              </a:spcBef>
              <a:buClr>
                <a:srgbClr val="D3EBD5"/>
              </a:buClr>
              <a:buSzPts val="300"/>
              <a:buFont typeface="Wingdings" panose="05000000000000000000" pitchFamily="2" charset="2"/>
              <a:buChar char="§"/>
            </a:pPr>
            <a:r>
              <a:rPr lang="pt-BR" sz="2000" b="1" dirty="0">
                <a:latin typeface="+mj-lt"/>
                <a:cs typeface="Times New Roman" panose="02020603050405020304" pitchFamily="18" charset="0"/>
              </a:rPr>
              <a:t>Conteúdos: </a:t>
            </a:r>
            <a:r>
              <a:rPr lang="pt-BR" sz="2000" dirty="0">
                <a:latin typeface="+mj-lt"/>
                <a:cs typeface="Times New Roman" panose="02020603050405020304" pitchFamily="18" charset="0"/>
              </a:rPr>
              <a:t>Noções básicas de genética</a:t>
            </a:r>
          </a:p>
          <a:p>
            <a:pPr marL="1822450" lvl="3" indent="0">
              <a:lnSpc>
                <a:spcPct val="150000"/>
              </a:lnSpc>
              <a:buClr>
                <a:srgbClr val="D3EBD5"/>
              </a:buClr>
              <a:buSzPts val="400"/>
              <a:buNone/>
            </a:pPr>
            <a:r>
              <a:rPr lang="pt-BR" sz="2000" dirty="0">
                <a:latin typeface="+mj-lt"/>
                <a:cs typeface="Times New Roman" panose="02020603050405020304" pitchFamily="18" charset="0"/>
              </a:rPr>
              <a:t>	      Segunda lei de Mendel</a:t>
            </a:r>
          </a:p>
          <a:p>
            <a:pPr marL="1822450" lvl="3" indent="0">
              <a:lnSpc>
                <a:spcPct val="150000"/>
              </a:lnSpc>
              <a:buClr>
                <a:srgbClr val="D3EBD5"/>
              </a:buClr>
              <a:buSzPts val="400"/>
              <a:buNone/>
            </a:pPr>
            <a:r>
              <a:rPr lang="pt-BR" sz="2000" dirty="0">
                <a:cs typeface="Times New Roman" panose="02020603050405020304" pitchFamily="18" charset="0"/>
              </a:rPr>
              <a:t>	      Heredograma</a:t>
            </a:r>
            <a:endParaRPr lang="pt-BR" sz="2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0"/>
          <p:cNvSpPr txBox="1">
            <a:spLocks noGrp="1"/>
          </p:cNvSpPr>
          <p:nvPr>
            <p:ph type="body" idx="1"/>
          </p:nvPr>
        </p:nvSpPr>
        <p:spPr>
          <a:xfrm>
            <a:off x="92075" y="1175358"/>
            <a:ext cx="7902222" cy="352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700" dirty="0" err="1">
                <a:latin typeface="+mj-lt"/>
                <a:cs typeface="Times New Roman" panose="02020603050405020304" pitchFamily="18" charset="0"/>
              </a:rPr>
              <a:t>Importância</a:t>
            </a:r>
            <a:r>
              <a:rPr lang="en-US" sz="2700" dirty="0">
                <a:latin typeface="+mj-lt"/>
                <a:cs typeface="Times New Roman" panose="02020603050405020304" pitchFamily="18" charset="0"/>
              </a:rPr>
              <a:t> da </a:t>
            </a:r>
            <a:r>
              <a:rPr lang="en-US" sz="2700" dirty="0" err="1">
                <a:latin typeface="+mj-lt"/>
                <a:cs typeface="Times New Roman" panose="02020603050405020304" pitchFamily="18" charset="0"/>
              </a:rPr>
              <a:t>m</a:t>
            </a:r>
            <a:r>
              <a:rPr lang="en-US" sz="27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igração</a:t>
            </a:r>
            <a:r>
              <a:rPr lang="en-US" sz="27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entre </a:t>
            </a:r>
            <a:r>
              <a:rPr lang="en-US" sz="27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os</a:t>
            </a:r>
            <a:r>
              <a:rPr lang="en-US" sz="27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subnúcleos</a:t>
            </a:r>
            <a:r>
              <a:rPr lang="en-US" sz="27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;</a:t>
            </a:r>
            <a:endParaRPr lang="en-US" sz="2700" dirty="0">
              <a:latin typeface="+mj-lt"/>
              <a:cs typeface="Times New Roman" panose="02020603050405020304" pitchFamily="18" charset="0"/>
            </a:endParaRPr>
          </a:p>
          <a:p>
            <a:pPr lvl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700" b="0" i="0" u="none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  <a:p>
            <a:pPr lvl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7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Experiência</a:t>
            </a:r>
            <a:r>
              <a:rPr lang="en-US" sz="27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em </a:t>
            </a:r>
            <a:r>
              <a:rPr lang="en-US" sz="27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diferentes</a:t>
            </a:r>
            <a:r>
              <a:rPr lang="en-US" sz="27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turnos, </a:t>
            </a:r>
            <a:r>
              <a:rPr lang="en-US" sz="27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turmas</a:t>
            </a:r>
            <a:r>
              <a:rPr lang="en-US" sz="27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7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escolas</a:t>
            </a:r>
            <a:r>
              <a:rPr lang="en-US" sz="27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7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 </a:t>
            </a:r>
            <a:r>
              <a:rPr lang="en-US" sz="27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níveis</a:t>
            </a:r>
            <a:r>
              <a:rPr lang="en-US" sz="2700" b="0" i="0" u="none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7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ensino. </a:t>
            </a:r>
            <a:endParaRPr sz="27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17" name="Google Shape;1217;p20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11</a:t>
            </a:fld>
            <a:endParaRPr/>
          </a:p>
        </p:txBody>
      </p:sp>
      <p:sp>
        <p:nvSpPr>
          <p:cNvPr id="7" name="Google Shape;1123;p10">
            <a:extLst>
              <a:ext uri="{FF2B5EF4-FFF2-40B4-BE49-F238E27FC236}">
                <a16:creationId xmlns:a16="http://schemas.microsoft.com/office/drawing/2014/main" id="{FAFC7745-7093-4997-9866-600EBE4E7F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975" y="349964"/>
            <a:ext cx="4028225" cy="6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Considerações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Finais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2"/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r>
              <a:rPr lang="en-US" sz="6000" b="1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!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0" name="Google Shape;1230;p22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12</a:t>
            </a:fld>
            <a:endParaRPr/>
          </a:p>
        </p:txBody>
      </p:sp>
      <p:pic>
        <p:nvPicPr>
          <p:cNvPr id="1030" name="Picture 6" descr="Resultado de imagem para fapitec">
            <a:extLst>
              <a:ext uri="{FF2B5EF4-FFF2-40B4-BE49-F238E27FC236}">
                <a16:creationId xmlns:a16="http://schemas.microsoft.com/office/drawing/2014/main" id="{33004F61-7A44-465D-B49A-FCAF9D66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61" y="3949120"/>
            <a:ext cx="2477983" cy="7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5F2C63A-01C3-487B-9A03-E789F9A0D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86" b="20718"/>
          <a:stretch/>
        </p:blipFill>
        <p:spPr>
          <a:xfrm>
            <a:off x="4976140" y="186585"/>
            <a:ext cx="2474904" cy="14922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9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</a:t>
            </a:fld>
            <a:endParaRPr/>
          </a:p>
        </p:txBody>
      </p:sp>
      <p:sp>
        <p:nvSpPr>
          <p:cNvPr id="1116" name="Google Shape;1116;p9"/>
          <p:cNvSpPr txBox="1"/>
          <p:nvPr/>
        </p:nvSpPr>
        <p:spPr>
          <a:xfrm>
            <a:off x="364948" y="355547"/>
            <a:ext cx="68391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0B87A1"/>
              </a:buClr>
              <a:buSzPts val="3600"/>
              <a:defRPr/>
            </a:pPr>
            <a:r>
              <a:rPr lang="en-US" sz="2800" b="1" dirty="0" err="1">
                <a:solidFill>
                  <a:schemeClr val="tx1"/>
                </a:solidFill>
                <a:latin typeface="+mj-lt"/>
                <a:sym typeface="Dosis ExtraLight"/>
              </a:rPr>
              <a:t>Biologia</a:t>
            </a:r>
            <a:r>
              <a:rPr lang="en-US" sz="2800" b="1" dirty="0">
                <a:solidFill>
                  <a:schemeClr val="tx1"/>
                </a:solidFill>
                <a:latin typeface="+mj-lt"/>
                <a:sym typeface="Dosis ExtraLight"/>
              </a:rPr>
              <a:t>/Campus Itabaiana/UFS</a:t>
            </a:r>
            <a:endParaRPr sz="2800" b="1" dirty="0">
              <a:solidFill>
                <a:schemeClr val="tx1"/>
              </a:solidFill>
              <a:latin typeface="+mj-lt"/>
              <a:sym typeface="Dosis ExtraLight"/>
            </a:endParaRPr>
          </a:p>
        </p:txBody>
      </p:sp>
      <p:sp>
        <p:nvSpPr>
          <p:cNvPr id="1118" name="Google Shape;1118;p9"/>
          <p:cNvSpPr txBox="1"/>
          <p:nvPr/>
        </p:nvSpPr>
        <p:spPr>
          <a:xfrm>
            <a:off x="364948" y="1028747"/>
            <a:ext cx="66183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r>
              <a:rPr lang="en-US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desenvolvido</a:t>
            </a:r>
            <a:r>
              <a:rPr lang="en-US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subnúcleo</a:t>
            </a:r>
            <a:endParaRPr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6337B3A-CBBE-4833-BB56-62FEB4361B91}"/>
              </a:ext>
            </a:extLst>
          </p:cNvPr>
          <p:cNvGrpSpPr/>
          <p:nvPr/>
        </p:nvGrpSpPr>
        <p:grpSpPr>
          <a:xfrm>
            <a:off x="379766" y="1857780"/>
            <a:ext cx="8384467" cy="2930173"/>
            <a:chOff x="377091" y="1857780"/>
            <a:chExt cx="8384467" cy="293017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050824B-D6F2-4E87-A98A-2FC277CEE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40" b="2538"/>
            <a:stretch/>
          </p:blipFill>
          <p:spPr>
            <a:xfrm>
              <a:off x="377091" y="1857780"/>
              <a:ext cx="4115886" cy="2930173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F3344E3-C32B-4FC7-8366-277FF53B7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75" t="8346" r="5001" b="11048"/>
            <a:stretch/>
          </p:blipFill>
          <p:spPr>
            <a:xfrm>
              <a:off x="4640588" y="1857780"/>
              <a:ext cx="4120970" cy="293017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0"/>
          <p:cNvSpPr txBox="1">
            <a:spLocks noGrp="1"/>
          </p:cNvSpPr>
          <p:nvPr>
            <p:ph type="title"/>
          </p:nvPr>
        </p:nvSpPr>
        <p:spPr>
          <a:xfrm>
            <a:off x="365975" y="349964"/>
            <a:ext cx="2219243" cy="6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/>
          </a:p>
        </p:txBody>
      </p:sp>
      <p:sp>
        <p:nvSpPr>
          <p:cNvPr id="1124" name="Google Shape;1124;p10"/>
          <p:cNvSpPr txBox="1">
            <a:spLocks noGrp="1"/>
          </p:cNvSpPr>
          <p:nvPr>
            <p:ph type="body" idx="1"/>
          </p:nvPr>
        </p:nvSpPr>
        <p:spPr>
          <a:xfrm>
            <a:off x="365975" y="1128762"/>
            <a:ext cx="7436564" cy="378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 PIBID: 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51435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Aproxima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graduandos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das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salas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aula da rede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pública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ensino;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51435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Auxilia no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esenvolvimento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da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identidade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profissional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;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51435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Fortalece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importância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do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magistério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;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51435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Promove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união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entre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teoria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prática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.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25" name="Google Shape;1125;p10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3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1"/>
          <p:cNvSpPr txBox="1">
            <a:spLocks noGrp="1"/>
          </p:cNvSpPr>
          <p:nvPr>
            <p:ph type="body" idx="1"/>
          </p:nvPr>
        </p:nvSpPr>
        <p:spPr>
          <a:xfrm>
            <a:off x="365975" y="1395695"/>
            <a:ext cx="7037798" cy="20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just">
              <a:spcBef>
                <a:spcPts val="600"/>
              </a:spcBef>
              <a:buClr>
                <a:srgbClr val="D3EBD5"/>
              </a:buClr>
              <a:buSzPts val="300"/>
              <a:buNone/>
            </a:pPr>
            <a:r>
              <a:rPr lang="pt-BR" sz="2400" dirty="0">
                <a:latin typeface="+mj-lt"/>
                <a:cs typeface="Times New Roman" panose="02020603050405020304" pitchFamily="18" charset="0"/>
              </a:rPr>
              <a:t>Além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disso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, 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licenciando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adquire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base para o ensino a </a:t>
            </a:r>
            <a:r>
              <a:rPr lang="pt-BR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partir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construção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saberes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que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ocorre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através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vivências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antes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ou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durante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o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exercício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profissão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. 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300"/>
              <a:buNone/>
            </a:pPr>
            <a:endParaRPr lang="en-US" sz="2400" b="0" i="0" u="none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1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4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2"/>
          <p:cNvSpPr txBox="1">
            <a:spLocks noGrp="1"/>
          </p:cNvSpPr>
          <p:nvPr>
            <p:ph type="body" idx="1"/>
          </p:nvPr>
        </p:nvSpPr>
        <p:spPr>
          <a:xfrm>
            <a:off x="365975" y="1079501"/>
            <a:ext cx="7225672" cy="331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  <a:cs typeface="Times New Roman" panose="02020603050405020304" pitchFamily="18" charset="0"/>
              </a:rPr>
              <a:t>Comunicar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as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atividades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realizadas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sala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aula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mostrando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desafios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conquistas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alcançadas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51435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Arial" panose="020B0604020202020204" pitchFamily="34" charset="0"/>
              <a:buChar char="•"/>
            </a:pPr>
            <a:endParaRPr lang="en-US" sz="2400" b="0" i="0" u="none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  <a:p>
            <a:pPr marL="51435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Destacar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importância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do PIBID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na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formação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inicial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do </a:t>
            </a:r>
            <a:r>
              <a:rPr lang="pt-BR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docente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.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300"/>
              <a:buFont typeface="Arial" panose="020B0604020202020204" pitchFamily="34" charset="0"/>
              <a:buChar char="•"/>
            </a:pPr>
            <a:endParaRPr sz="2400" b="0" i="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5715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2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5</a:t>
            </a:fld>
            <a:endParaRPr/>
          </a:p>
        </p:txBody>
      </p:sp>
      <p:sp>
        <p:nvSpPr>
          <p:cNvPr id="5" name="Google Shape;1123;p10">
            <a:extLst>
              <a:ext uri="{FF2B5EF4-FFF2-40B4-BE49-F238E27FC236}">
                <a16:creationId xmlns:a16="http://schemas.microsoft.com/office/drawing/2014/main" id="{0C555458-FE3F-47DF-B809-3F5E5E2B9856}"/>
              </a:ext>
            </a:extLst>
          </p:cNvPr>
          <p:cNvSpPr txBox="1">
            <a:spLocks/>
          </p:cNvSpPr>
          <p:nvPr/>
        </p:nvSpPr>
        <p:spPr>
          <a:xfrm>
            <a:off x="365975" y="349964"/>
            <a:ext cx="2219243" cy="6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dk1"/>
                </a:solidFill>
              </a:rPr>
              <a:t>Objetivos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3"/>
          <p:cNvSpPr txBox="1">
            <a:spLocks noGrp="1"/>
          </p:cNvSpPr>
          <p:nvPr>
            <p:ph type="body" idx="1"/>
          </p:nvPr>
        </p:nvSpPr>
        <p:spPr>
          <a:xfrm>
            <a:off x="262198" y="995487"/>
            <a:ext cx="7350714" cy="3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Local do desenvolvimento do projeto: 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40005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3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Itabaiana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SE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892175" lvl="0" indent="-8350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300"/>
              <a:buFont typeface="Arial"/>
              <a:buChar char="•"/>
            </a:pP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Escola Municipal Maria Irene Tavares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892175" lvl="0" indent="-8350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300"/>
              <a:buFont typeface="Arial"/>
              <a:buChar char="•"/>
            </a:pPr>
            <a:r>
              <a:rPr lang="en-US" sz="24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Colégio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Estadual Eduardo Silveira</a:t>
            </a:r>
          </a:p>
          <a:p>
            <a:pPr marL="892175" lvl="0" indent="-8350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300"/>
              <a:buFont typeface="Arial"/>
              <a:buChar char="•"/>
            </a:pP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Participantes: </a:t>
            </a:r>
            <a:r>
              <a:rPr lang="pt-BR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alunos</a:t>
            </a:r>
            <a:r>
              <a:rPr lang="en-US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do 6º ano do ensino fundamental </a:t>
            </a:r>
            <a:r>
              <a:rPr lang="pt-BR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ao 3º ano do ensino médio.</a:t>
            </a: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3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6</a:t>
            </a:fld>
            <a:endParaRPr dirty="0"/>
          </a:p>
        </p:txBody>
      </p:sp>
      <p:sp>
        <p:nvSpPr>
          <p:cNvPr id="7" name="Google Shape;1123;p10">
            <a:extLst>
              <a:ext uri="{FF2B5EF4-FFF2-40B4-BE49-F238E27FC236}">
                <a16:creationId xmlns:a16="http://schemas.microsoft.com/office/drawing/2014/main" id="{855AEF22-A776-4504-B5D9-DD7F40699D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975" y="349964"/>
            <a:ext cx="2618525" cy="6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4"/>
          <p:cNvSpPr txBox="1">
            <a:spLocks noGrp="1"/>
          </p:cNvSpPr>
          <p:nvPr>
            <p:ph type="body" idx="1"/>
          </p:nvPr>
        </p:nvSpPr>
        <p:spPr>
          <a:xfrm>
            <a:off x="365975" y="1073902"/>
            <a:ext cx="7726559" cy="384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b="1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Período</a:t>
            </a:r>
          </a:p>
          <a:p>
            <a:pPr marL="76200" indent="0">
              <a:lnSpc>
                <a:spcPct val="150000"/>
              </a:lnSpc>
              <a:buClr>
                <a:srgbClr val="D3EBD5"/>
              </a:buClr>
              <a:buSzPct val="100000"/>
              <a:buNone/>
            </a:pPr>
            <a:r>
              <a:rPr lang="pt-BR" sz="24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pt-BR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gosto de 2018 a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Janeiro de 2020.</a:t>
            </a:r>
          </a:p>
          <a:p>
            <a:pPr marL="76200" indent="0">
              <a:lnSpc>
                <a:spcPct val="150000"/>
              </a:lnSpc>
              <a:buClr>
                <a:srgbClr val="D3EBD5"/>
              </a:buClr>
              <a:buSzPct val="100000"/>
              <a:buNone/>
            </a:pP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D3EBD5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b="1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Intervenções</a:t>
            </a: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 marL="76200" lvl="0" indent="0" rtl="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ct val="100000"/>
              <a:buNone/>
            </a:pPr>
            <a:r>
              <a:rPr lang="pt-BR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Foram formados 3 grupos com dez graduandos cada; </a:t>
            </a: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 marL="7620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ct val="100000"/>
              <a:buNone/>
            </a:pPr>
            <a:r>
              <a:rPr lang="pt-BR" sz="24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Período em cada subnúcleo: </a:t>
            </a:r>
            <a:r>
              <a:rPr lang="pt-BR" sz="2400" b="0" i="0" u="sng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três meses.</a:t>
            </a: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 marL="5715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pt-BR" sz="2400" b="0" i="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4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7</a:t>
            </a:fld>
            <a:endParaRPr/>
          </a:p>
        </p:txBody>
      </p:sp>
      <p:sp>
        <p:nvSpPr>
          <p:cNvPr id="7" name="Google Shape;1123;p10">
            <a:extLst>
              <a:ext uri="{FF2B5EF4-FFF2-40B4-BE49-F238E27FC236}">
                <a16:creationId xmlns:a16="http://schemas.microsoft.com/office/drawing/2014/main" id="{2FA549E0-AF39-4571-AEDA-7CA11DAFDD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975" y="349964"/>
            <a:ext cx="2618525" cy="6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5"/>
          <p:cNvSpPr txBox="1">
            <a:spLocks noGrp="1"/>
          </p:cNvSpPr>
          <p:nvPr>
            <p:ph type="body" idx="1"/>
          </p:nvPr>
        </p:nvSpPr>
        <p:spPr>
          <a:xfrm>
            <a:off x="-95693" y="1405268"/>
            <a:ext cx="4667693" cy="388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Escola</a:t>
            </a:r>
            <a:r>
              <a:rPr lang="en-US" sz="2400" b="1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Municipal Maria Irene Tavares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pt-BR" sz="2000" i="0" u="none" dirty="0">
                <a:solidFill>
                  <a:srgbClr val="000000"/>
                </a:solidFill>
                <a:latin typeface="+mj-lt"/>
                <a:sym typeface="Arial"/>
              </a:rPr>
              <a:t>	</a:t>
            </a:r>
            <a:r>
              <a:rPr lang="pt-BR" sz="2000" b="1" i="0" u="none" dirty="0">
                <a:solidFill>
                  <a:srgbClr val="000000"/>
                </a:solidFill>
                <a:latin typeface="+mj-lt"/>
                <a:sym typeface="Arial"/>
              </a:rPr>
              <a:t>Público: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7º ano do fundamental</a:t>
            </a:r>
            <a:endParaRPr lang="pt-BR" sz="2000" b="1" dirty="0">
              <a:latin typeface="+mj-lt"/>
            </a:endParaRPr>
          </a:p>
          <a:p>
            <a:pPr lvl="0">
              <a:buNone/>
            </a:pPr>
            <a:r>
              <a:rPr lang="pt-BR" sz="2000" b="1" dirty="0">
                <a:latin typeface="+mj-lt"/>
                <a:cs typeface="Times New Roman" panose="02020603050405020304" pitchFamily="18" charset="0"/>
              </a:rPr>
              <a:t>	C</a:t>
            </a:r>
            <a:r>
              <a:rPr lang="pt-BR" sz="2000" b="1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onteúdos</a:t>
            </a:r>
            <a:r>
              <a:rPr lang="pt-BR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pt-BR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Reino </a:t>
            </a:r>
            <a:r>
              <a:rPr lang="pt-BR" sz="20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Plantae</a:t>
            </a:r>
            <a:r>
              <a:rPr lang="pt-BR" sz="2000" dirty="0">
                <a:latin typeface="+mj-lt"/>
                <a:cs typeface="Times New Roman" panose="02020603050405020304" pitchFamily="18" charset="0"/>
              </a:rPr>
              <a:t>; t</a:t>
            </a:r>
            <a:r>
              <a:rPr lang="en-US" sz="20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ipos</a:t>
            </a:r>
            <a:r>
              <a:rPr lang="en-US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raízes</a:t>
            </a:r>
            <a:r>
              <a:rPr lang="en-US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 </a:t>
            </a:r>
            <a:r>
              <a:rPr lang="en-US" sz="20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sementes</a:t>
            </a:r>
            <a:r>
              <a:rPr lang="en-US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; </a:t>
            </a:r>
            <a:r>
              <a:rPr lang="en-US" sz="20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condução</a:t>
            </a:r>
            <a:r>
              <a:rPr lang="en-US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seiva</a:t>
            </a:r>
            <a:r>
              <a:rPr lang="en-US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55245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300"/>
              <a:buFont typeface="Wingdings" panose="05000000000000000000" pitchFamily="2" charset="2"/>
              <a:buChar char="§"/>
            </a:pPr>
            <a:endParaRPr sz="2700" b="0" i="0" u="none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300"/>
              <a:buNone/>
            </a:pPr>
            <a:endParaRPr sz="2000" b="0" i="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5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8</a:t>
            </a:fld>
            <a:endParaRPr/>
          </a:p>
        </p:txBody>
      </p:sp>
      <p:pic>
        <p:nvPicPr>
          <p:cNvPr id="1161" name="Google Shape;11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8717" y="1217275"/>
            <a:ext cx="4569682" cy="35023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23;p10">
            <a:extLst>
              <a:ext uri="{FF2B5EF4-FFF2-40B4-BE49-F238E27FC236}">
                <a16:creationId xmlns:a16="http://schemas.microsoft.com/office/drawing/2014/main" id="{62D83BA9-B5FF-4302-9187-23EFD0A325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975" y="349964"/>
            <a:ext cx="3304325" cy="6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Desenvolvimento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6"/>
          <p:cNvSpPr txBox="1">
            <a:spLocks noGrp="1"/>
          </p:cNvSpPr>
          <p:nvPr>
            <p:ph type="body" idx="1"/>
          </p:nvPr>
        </p:nvSpPr>
        <p:spPr>
          <a:xfrm>
            <a:off x="255183" y="232833"/>
            <a:ext cx="5748368" cy="364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b="1" i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Projeto</a:t>
            </a:r>
            <a:r>
              <a:rPr lang="en-US" sz="2000" b="1" i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escolar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20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Interação</a:t>
            </a:r>
            <a:r>
              <a:rPr lang="en-US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entre as </a:t>
            </a:r>
            <a:r>
              <a:rPr lang="en-US" sz="2000" b="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Ciências</a:t>
            </a:r>
            <a:r>
              <a:rPr lang="en-US" sz="2000" b="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”</a:t>
            </a: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 err="1"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onteúdos</a:t>
            </a:r>
            <a:r>
              <a:rPr lang="en-US" sz="200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Alimentação</a:t>
            </a:r>
            <a:r>
              <a:rPr lang="en-US" sz="200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saudável</a:t>
            </a:r>
            <a:r>
              <a:rPr lang="en-US" sz="200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- 7º ano</a:t>
            </a:r>
            <a:endParaRPr sz="2000" i="0" u="none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        </a:t>
            </a:r>
            <a:r>
              <a:rPr lang="en-US" sz="200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Desperdício</a:t>
            </a:r>
            <a:r>
              <a:rPr lang="en-US" sz="200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2000" i="0" u="none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alimentos</a:t>
            </a:r>
            <a:r>
              <a:rPr lang="en-US" sz="200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000" i="0" u="none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6° ano</a:t>
            </a: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68" name="Google Shape;1168;p16"/>
          <p:cNvSpPr txBox="1"/>
          <p:nvPr/>
        </p:nvSpPr>
        <p:spPr>
          <a:xfrm>
            <a:off x="92075" y="4719637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9</a:t>
            </a:fld>
            <a:endParaRPr/>
          </a:p>
        </p:txBody>
      </p:sp>
      <p:pic>
        <p:nvPicPr>
          <p:cNvPr id="1169" name="Google Shape;11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89" y="2084611"/>
            <a:ext cx="3970458" cy="28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0" name="Google Shape;1170;p16"/>
          <p:cNvGrpSpPr/>
          <p:nvPr/>
        </p:nvGrpSpPr>
        <p:grpSpPr>
          <a:xfrm>
            <a:off x="4679756" y="2105451"/>
            <a:ext cx="4118029" cy="2784375"/>
            <a:chOff x="0" y="0"/>
            <a:chExt cx="4484479" cy="3283343"/>
          </a:xfrm>
        </p:grpSpPr>
        <p:grpSp>
          <p:nvGrpSpPr>
            <p:cNvPr id="1171" name="Google Shape;1171;p16"/>
            <p:cNvGrpSpPr/>
            <p:nvPr/>
          </p:nvGrpSpPr>
          <p:grpSpPr>
            <a:xfrm>
              <a:off x="0" y="0"/>
              <a:ext cx="4484479" cy="3283343"/>
              <a:chOff x="0" y="0"/>
              <a:chExt cx="5920105" cy="4952999"/>
            </a:xfrm>
          </p:grpSpPr>
          <p:grpSp>
            <p:nvGrpSpPr>
              <p:cNvPr id="1172" name="Google Shape;1172;p16"/>
              <p:cNvGrpSpPr/>
              <p:nvPr/>
            </p:nvGrpSpPr>
            <p:grpSpPr>
              <a:xfrm>
                <a:off x="0" y="0"/>
                <a:ext cx="5878830" cy="2565399"/>
                <a:chOff x="0" y="0"/>
                <a:chExt cx="5878830" cy="2565399"/>
              </a:xfrm>
            </p:grpSpPr>
            <p:pic>
              <p:nvPicPr>
                <p:cNvPr id="1173" name="Google Shape;1173;p16" descr="Uma imagem contendo pessoa, parede, interior, mantendo&#10;&#10;Descrição gerada automaticamente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962400" y="9525"/>
                  <a:ext cx="1916430" cy="25558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74" name="Google Shape;1174;p16" descr="Uma imagem contendo pessoa, mesa, menino&#10;&#10;Descrição gerada automaticamente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2000250" y="9525"/>
                  <a:ext cx="1875154" cy="25006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75" name="Google Shape;1175;p16" descr="Uma imagem contendo pessoa, interior, criança, olhando&#10;&#10;Descrição gerada automaticamente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0" y="0"/>
                  <a:ext cx="1876426" cy="25031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176" name="Google Shape;1176;p16"/>
              <p:cNvGrpSpPr/>
              <p:nvPr/>
            </p:nvGrpSpPr>
            <p:grpSpPr>
              <a:xfrm>
                <a:off x="0" y="2657475"/>
                <a:ext cx="5920105" cy="2295524"/>
                <a:chOff x="0" y="0"/>
                <a:chExt cx="5920105" cy="2295524"/>
              </a:xfrm>
            </p:grpSpPr>
            <p:pic>
              <p:nvPicPr>
                <p:cNvPr id="1177" name="Google Shape;1177;p16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4257675" y="0"/>
                  <a:ext cx="1662430" cy="228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78" name="Google Shape;1178;p16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t="2007" r="2666" b="5494"/>
                <a:stretch/>
              </p:blipFill>
              <p:spPr>
                <a:xfrm>
                  <a:off x="1781175" y="9525"/>
                  <a:ext cx="2379345" cy="228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79" name="Google Shape;1179;p16" descr="Uma imagem contendo texto&#10;&#10;Descrição gerada automaticamente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0" y="0"/>
                  <a:ext cx="1713865" cy="2285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180" name="Google Shape;1180;p16"/>
            <p:cNvSpPr txBox="1"/>
            <p:nvPr/>
          </p:nvSpPr>
          <p:spPr>
            <a:xfrm>
              <a:off x="3314946" y="620094"/>
              <a:ext cx="172500" cy="133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6"/>
            <p:cNvSpPr txBox="1"/>
            <p:nvPr/>
          </p:nvSpPr>
          <p:spPr>
            <a:xfrm>
              <a:off x="3578398" y="374554"/>
              <a:ext cx="170700" cy="133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347</Words>
  <Application>Microsoft Office PowerPoint</Application>
  <PresentationFormat>Apresentação na tela (16:9)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Bodoni MT</vt:lpstr>
      <vt:lpstr>Dosis ExtraLight</vt:lpstr>
      <vt:lpstr>Times New Roman</vt:lpstr>
      <vt:lpstr>Wingdings</vt:lpstr>
      <vt:lpstr>2_Mowbray template</vt:lpstr>
      <vt:lpstr>Mowbray template</vt:lpstr>
      <vt:lpstr>Tema Pibid</vt:lpstr>
      <vt:lpstr>Apresentação do PowerPoint</vt:lpstr>
      <vt:lpstr>Apresentação do PowerPoint</vt:lpstr>
      <vt:lpstr>Introdução</vt:lpstr>
      <vt:lpstr>Apresentação do PowerPoint</vt:lpstr>
      <vt:lpstr>Apresentação do PowerPoint</vt:lpstr>
      <vt:lpstr>Metodologia</vt:lpstr>
      <vt:lpstr>Metodologia</vt:lpstr>
      <vt:lpstr>Desenvolvimento</vt:lpstr>
      <vt:lpstr>Apresentação do PowerPoint</vt:lpstr>
      <vt:lpstr>Apresentação do PowerPoint</vt:lpstr>
      <vt:lpstr>Considerações Finais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ENCONTRO DO PIBID E RP</dc:title>
  <dc:creator>Ricardo S Carmo</dc:creator>
  <cp:lastModifiedBy>Ian Filipe Costa Araújo</cp:lastModifiedBy>
  <cp:revision>32</cp:revision>
  <dcterms:modified xsi:type="dcterms:W3CDTF">2020-03-01T02:17:59Z</dcterms:modified>
</cp:coreProperties>
</file>