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288" r:id="rId4"/>
    <p:sldId id="285" r:id="rId5"/>
    <p:sldId id="286" r:id="rId6"/>
    <p:sldId id="287" r:id="rId7"/>
    <p:sldId id="289" r:id="rId8"/>
    <p:sldId id="291" r:id="rId9"/>
    <p:sldId id="290" r:id="rId10"/>
    <p:sldId id="292" r:id="rId11"/>
    <p:sldId id="293" r:id="rId12"/>
    <p:sldId id="294" r:id="rId13"/>
    <p:sldId id="295" r:id="rId14"/>
    <p:sldId id="279" r:id="rId15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Dosis ExtraLight" panose="020B0604020202020204" charset="0"/>
      <p:regular r:id="rId21"/>
      <p:bold r:id="rId22"/>
    </p:embeddedFont>
    <p:embeddedFont>
      <p:font typeface="Titillium Web Light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1C1C"/>
    <a:srgbClr val="003B55"/>
    <a:srgbClr val="80B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1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0483" name="Google Shape;3834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1507" name="Google Shape;3868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2531" name="Google Shape;4036;g35ed75ccf_0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77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2BAF35B5-7233-4F59-A112-3327406CCE2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32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AC931-74EF-461F-8FB4-7EBF931058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4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6258CBA9-7CAF-496F-A18D-5F33D15FC27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24437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judaaipibid@hot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judaaipibid@hot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>
          <a:xfrm>
            <a:off x="213006" y="2855912"/>
            <a:ext cx="4503737" cy="2339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Discentes: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Cleyton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Bispo Paulino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Daniela de Oliveira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Gonsaga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Jheyze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Tauane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Nunes de Aquino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José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Jamisson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dos Santos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José Gabriel dos Santos Farias 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Mariana Oliveira Fraga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Marlene Viana dos santos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Yasmim Moraes Silva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Supervisor: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Gilderman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Silva Lázaro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Coordenadora: Acácia Maria dos Santos Melo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defRPr/>
            </a:pPr>
            <a:br>
              <a:rPr lang="pt-BR" sz="1400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pt-BR" sz="14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8" name="Imagem 3809">
            <a:extLst>
              <a:ext uri="{FF2B5EF4-FFF2-40B4-BE49-F238E27FC236}">
                <a16:creationId xmlns:a16="http://schemas.microsoft.com/office/drawing/2014/main" id="{43140ACD-DC6E-44C8-8E45-9E7FC5B2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m 3807">
            <a:extLst>
              <a:ext uri="{FF2B5EF4-FFF2-40B4-BE49-F238E27FC236}">
                <a16:creationId xmlns:a16="http://schemas.microsoft.com/office/drawing/2014/main" id="{DE657E31-B952-4FEA-B1AD-0A4D6302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m 22" descr="logo-original-fundo-claro.png">
            <a:extLst>
              <a:ext uri="{FF2B5EF4-FFF2-40B4-BE49-F238E27FC236}">
                <a16:creationId xmlns:a16="http://schemas.microsoft.com/office/drawing/2014/main" id="{2B66B028-8E3B-467C-A4B8-840377E533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6" descr="download.png">
            <a:extLst>
              <a:ext uri="{FF2B5EF4-FFF2-40B4-BE49-F238E27FC236}">
                <a16:creationId xmlns:a16="http://schemas.microsoft.com/office/drawing/2014/main" id="{A9C96377-1E23-4A14-8277-67D89EC36B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7" descr="logo prograd.png">
            <a:extLst>
              <a:ext uri="{FF2B5EF4-FFF2-40B4-BE49-F238E27FC236}">
                <a16:creationId xmlns:a16="http://schemas.microsoft.com/office/drawing/2014/main" id="{E36AB632-B1DB-4FF1-B564-DA7E64D81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444640" y="940249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7136F41A-0C04-497F-9ECC-1896B512E642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10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722438" y="3875088"/>
            <a:ext cx="4951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pt-BR" altLang="pt-BR" sz="1800" dirty="0">
                <a:latin typeface="Times New Roman" pitchFamily="18" charset="0"/>
                <a:cs typeface="Calibri" pitchFamily="34" charset="0"/>
              </a:rPr>
              <a:t>  </a:t>
            </a:r>
            <a:r>
              <a:rPr lang="pt-BR" altLang="pt-BR" sz="1800" b="1" dirty="0"/>
              <a:t>-Produzindo uma lâmpada de larva.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 sz="1800" dirty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9418"/>
          <a:stretch>
            <a:fillRect/>
          </a:stretch>
        </p:blipFill>
        <p:spPr bwMode="auto">
          <a:xfrm>
            <a:off x="857250" y="1054100"/>
            <a:ext cx="6881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8FA36C96-BF53-43A6-918D-95C2C4171A91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11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722438" y="3689350"/>
            <a:ext cx="431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pt-BR" altLang="pt-BR" sz="1800">
                <a:latin typeface="Times New Roman" pitchFamily="18" charset="0"/>
                <a:cs typeface="Calibri" pitchFamily="34" charset="0"/>
              </a:rPr>
              <a:t>  </a:t>
            </a:r>
            <a:r>
              <a:rPr lang="pt-BR" altLang="pt-BR" sz="1800"/>
              <a:t>Momentos da oficina de radioatividade.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6"/>
          <a:stretch>
            <a:fillRect/>
          </a:stretch>
        </p:blipFill>
        <p:spPr bwMode="auto">
          <a:xfrm>
            <a:off x="617538" y="1025525"/>
            <a:ext cx="6778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C2D12E6F-8B37-45E4-8086-76045A63CEFC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12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6386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22250"/>
            <a:ext cx="6985000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>
                <a:latin typeface="Arial" charset="0"/>
                <a:cs typeface="Arial" charset="0"/>
              </a:rPr>
              <a:t>CONCLUSÃO/CONSIDERAÇÕES FINAIS</a:t>
            </a:r>
            <a:endParaRPr lang="pt-BR" altLang="pt-BR" sz="2800">
              <a:latin typeface="Arial" charset="0"/>
              <a:cs typeface="Arial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/>
          </a:p>
        </p:txBody>
      </p:sp>
      <p:sp>
        <p:nvSpPr>
          <p:cNvPr id="3" name="Retângulo 2"/>
          <p:cNvSpPr/>
          <p:nvPr/>
        </p:nvSpPr>
        <p:spPr>
          <a:xfrm>
            <a:off x="403225" y="1169988"/>
            <a:ext cx="69119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Após a implantação das redes sociais, monitorias e aulas práticas contextualizadas, os Pibidianos obtiveram resultados positivos.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Melhora no rendimento em sala de aula de grande parte dos alunos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Crescimento dos graduandos participantes do PIBID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As redes sociais são meios promissor para facilitar o processo ensino/aprendizagem.</a:t>
            </a:r>
          </a:p>
          <a:p>
            <a:pPr>
              <a:defRPr/>
            </a:pPr>
            <a:endParaRPr lang="pt-BR" sz="2000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C3ED32F1-51A0-4A2F-BA65-8DDBC6E0C168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13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7410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222250"/>
            <a:ext cx="6985000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>
                <a:latin typeface="Arial" charset="0"/>
                <a:cs typeface="Arial" charset="0"/>
              </a:rPr>
              <a:t>REFERÊNCIAS</a:t>
            </a:r>
            <a:endParaRPr lang="pt-BR" altLang="pt-BR" sz="2800">
              <a:latin typeface="Arial" charset="0"/>
              <a:cs typeface="Arial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/>
          </a:p>
        </p:txBody>
      </p:sp>
      <p:sp>
        <p:nvSpPr>
          <p:cNvPr id="17413" name="Retângulo 2"/>
          <p:cNvSpPr>
            <a:spLocks noChangeArrowheads="1"/>
          </p:cNvSpPr>
          <p:nvPr/>
        </p:nvSpPr>
        <p:spPr bwMode="auto">
          <a:xfrm>
            <a:off x="403225" y="1169988"/>
            <a:ext cx="69119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pt-BR" altLang="pt-BR" sz="1300"/>
              <a:t>DEMARI, Jennifer e SALGADO, Tania D. M., </a:t>
            </a:r>
            <a:r>
              <a:rPr lang="pt-BR" altLang="pt-BR" sz="1300" b="1"/>
              <a:t>A Influência do PIBID/Química da UFRGS sobre o Desempenho Escolar</a:t>
            </a:r>
            <a:r>
              <a:rPr lang="pt-BR" altLang="pt-BR" sz="1300"/>
              <a:t>, Quím. nova esc. – São Paulo-SP, BR., Vol. 38, N° 2, p. 157-166, MAIO 2016</a:t>
            </a:r>
          </a:p>
          <a:p>
            <a:pPr eaLnBrk="1" hangingPunct="1"/>
            <a:r>
              <a:rPr lang="pt-BR" altLang="pt-BR" sz="1300"/>
              <a:t> </a:t>
            </a:r>
          </a:p>
          <a:p>
            <a:pPr eaLnBrk="1" hangingPunct="1"/>
            <a:r>
              <a:rPr lang="pt-BR" altLang="pt-BR" sz="1300"/>
              <a:t>PEREIRA, Thaiara Magro </a:t>
            </a:r>
            <a:r>
              <a:rPr lang="pt-BR" altLang="pt-BR" sz="1300" i="1"/>
              <a:t>et al</a:t>
            </a:r>
            <a:r>
              <a:rPr lang="pt-BR" altLang="pt-BR" sz="1300"/>
              <a:t>, </a:t>
            </a:r>
            <a:r>
              <a:rPr lang="pt-BR" altLang="pt-BR" sz="1300" b="1"/>
              <a:t>As marcas do PIBID-Química na formação inicial de professores de Química, </a:t>
            </a:r>
            <a:r>
              <a:rPr lang="pt-BR" altLang="pt-BR" sz="1300"/>
              <a:t>XI Encontro Nacional de Pesquisa em Educação em Ciências – XI ENPEC,  Universidade Federal de Santa Catarina, Florianópolis, SC – 3 a 6 de julho de 2017.</a:t>
            </a:r>
          </a:p>
          <a:p>
            <a:pPr eaLnBrk="1" hangingPunct="1"/>
            <a:r>
              <a:rPr lang="pt-BR" altLang="pt-BR" sz="1300"/>
              <a:t> </a:t>
            </a:r>
          </a:p>
          <a:p>
            <a:pPr eaLnBrk="1" hangingPunct="1"/>
            <a:br>
              <a:rPr lang="pt-BR" altLang="pt-BR" sz="1300"/>
            </a:br>
            <a:r>
              <a:rPr lang="pt-BR" altLang="pt-BR" sz="1300"/>
              <a:t>PANIAGO, Rosenilde Nogueira; SARMENTO, Tereza; ROCHA, Simone Albuquerque da. </a:t>
            </a:r>
            <a:r>
              <a:rPr lang="pt-BR" altLang="pt-BR" sz="1300" b="1"/>
              <a:t>O PIBID e a Inserção à Docência: Experiências, Possibilidades e Dilemas</a:t>
            </a:r>
            <a:r>
              <a:rPr lang="pt-BR" altLang="pt-BR" sz="1300"/>
              <a:t>.</a:t>
            </a:r>
            <a:r>
              <a:rPr lang="pt-BR" altLang="pt-BR" sz="1300" b="1"/>
              <a:t> </a:t>
            </a:r>
            <a:r>
              <a:rPr lang="pt-BR" altLang="pt-BR" sz="1300"/>
              <a:t>Educ. rev</a:t>
            </a:r>
            <a:r>
              <a:rPr lang="pt-BR" altLang="pt-BR" sz="1300" b="1"/>
              <a:t>.</a:t>
            </a:r>
            <a:r>
              <a:rPr lang="pt-BR" altLang="pt-BR" sz="1300"/>
              <a:t>,  Belo Horizonte ,  v. 4,  e190935,    2018.</a:t>
            </a:r>
          </a:p>
          <a:p>
            <a:pPr eaLnBrk="1" hangingPunct="1"/>
            <a:r>
              <a:rPr lang="pt-BR" altLang="pt-BR" sz="1300"/>
              <a:t> </a:t>
            </a:r>
          </a:p>
          <a:p>
            <a:pPr eaLnBrk="1" hangingPunct="1"/>
            <a:r>
              <a:rPr lang="pt-BR" altLang="pt-BR" sz="1300"/>
              <a:t>BRASIL, Ministério da Educação – Fundação CAPES. </a:t>
            </a:r>
            <a:r>
              <a:rPr lang="pt-BR" altLang="pt-BR" sz="1300" b="1"/>
              <a:t>PIBID - Programa Institucional de</a:t>
            </a:r>
            <a:endParaRPr lang="pt-BR" altLang="pt-BR" sz="1300"/>
          </a:p>
          <a:p>
            <a:pPr eaLnBrk="1" hangingPunct="1"/>
            <a:r>
              <a:rPr lang="pt-BR" altLang="pt-BR" sz="1300" b="1"/>
              <a:t>Bolsa de Iniciação à Docência. </a:t>
            </a:r>
            <a:r>
              <a:rPr lang="pt-BR" altLang="pt-BR" sz="1300"/>
              <a:t>Disponível em: &lt;http://www.capes.gov.br/educacaobasica/</a:t>
            </a:r>
          </a:p>
          <a:p>
            <a:pPr eaLnBrk="1" hangingPunct="1"/>
            <a:r>
              <a:rPr lang="pt-BR" altLang="pt-BR" sz="1300"/>
              <a:t>capespibid/pibid&gt;. Acesso em: 22 janeiro. 2020.</a:t>
            </a:r>
          </a:p>
          <a:p>
            <a:pPr eaLnBrk="1" hangingPunct="1"/>
            <a:endParaRPr lang="pt-BR" altLang="pt-BR" sz="130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41;p36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DB07E729-3C93-46E5-93C4-A8F399036296}" type="slidenum">
              <a:rPr lang="pt-BR" altLang="pt-BR" sz="1200">
                <a:solidFill>
                  <a:srgbClr val="80BFB7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14</a:t>
            </a:fld>
            <a:endParaRPr lang="pt-BR" altLang="pt-BR" sz="1200">
              <a:solidFill>
                <a:srgbClr val="80BFB7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accent1">
                  <a:lumMod val="75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872;p18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3FF927A4-E897-47DB-8BB7-D28C1006CEE2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66700" y="309563"/>
            <a:ext cx="7321550" cy="21955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 fontAlgn="auto">
              <a:defRPr/>
            </a:pPr>
            <a:r>
              <a:rPr lang="pt-BR" sz="2800" b="1" dirty="0">
                <a:solidFill>
                  <a:srgbClr val="003B55"/>
                </a:solidFill>
                <a:latin typeface="+mj-lt"/>
              </a:rPr>
              <a:t>PIBID: FORMAS METODOLÓGICAS DE CONTEXTUALIZAR O ENSINO DE QUÍMICA NO CODAP/UFS</a:t>
            </a:r>
            <a:endParaRPr lang="pt-BR" sz="2800" b="1" i="1" dirty="0">
              <a:solidFill>
                <a:srgbClr val="003B55"/>
              </a:solidFill>
              <a:latin typeface="+mj-lt"/>
            </a:endParaRPr>
          </a:p>
          <a:p>
            <a:pPr algn="ctr" fontAlgn="auto">
              <a:defRPr/>
            </a:pPr>
            <a:endParaRPr lang="pt-BR" sz="2800" b="1" kern="0" dirty="0">
              <a:solidFill>
                <a:srgbClr val="003B55"/>
              </a:solidFill>
              <a:latin typeface="+mj-lt"/>
            </a:endParaRPr>
          </a:p>
        </p:txBody>
      </p:sp>
      <p:sp>
        <p:nvSpPr>
          <p:cNvPr id="6148" name="Espaço Reservado para Texto 2"/>
          <p:cNvSpPr txBox="1">
            <a:spLocks/>
          </p:cNvSpPr>
          <p:nvPr/>
        </p:nvSpPr>
        <p:spPr bwMode="auto">
          <a:xfrm>
            <a:off x="365125" y="1414463"/>
            <a:ext cx="77787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pt-BR" altLang="pt-BR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ED183837-772A-499D-94AB-7B0D2F465FC8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3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7164388" cy="3817938"/>
          </a:xfrm>
        </p:spPr>
        <p:txBody>
          <a:bodyPr/>
          <a:lstStyle/>
          <a:p>
            <a:pPr>
              <a:defRPr/>
            </a:pPr>
            <a:r>
              <a:rPr lang="pt-BR" sz="2000" dirty="0"/>
              <a:t>Incentivo pela CAPES para melhor atuação na atividade profissional.</a:t>
            </a:r>
          </a:p>
          <a:p>
            <a:pPr marL="76200" indent="0">
              <a:buFont typeface="Arial" charset="0"/>
              <a:buNone/>
              <a:defRPr/>
            </a:pPr>
            <a:r>
              <a:rPr lang="pt-BR" sz="2000" dirty="0"/>
              <a:t> </a:t>
            </a:r>
          </a:p>
          <a:p>
            <a:pPr>
              <a:defRPr/>
            </a:pPr>
            <a:r>
              <a:rPr lang="pt-BR" sz="2000" dirty="0"/>
              <a:t>O Programa Institucional de Bolsa de Iniciação à Docência (PIBID:</a:t>
            </a:r>
          </a:p>
          <a:p>
            <a:pPr marL="76200" indent="0">
              <a:buFont typeface="Arial" charset="0"/>
              <a:buNone/>
              <a:defRPr/>
            </a:pPr>
            <a:endParaRPr lang="pt-BR" sz="2000" dirty="0"/>
          </a:p>
          <a:p>
            <a:pPr lvl="1">
              <a:defRPr/>
            </a:pPr>
            <a:r>
              <a:rPr lang="pt-BR" sz="2000" dirty="0"/>
              <a:t>Oportuniza acadêmicos dos cursos de licenciatura</a:t>
            </a:r>
          </a:p>
          <a:p>
            <a:pPr lvl="1">
              <a:defRPr/>
            </a:pPr>
            <a:r>
              <a:rPr lang="pt-BR" sz="2000" dirty="0"/>
              <a:t>Insere os discentes nas metodologias teóricas e experimentais no ensino médio</a:t>
            </a:r>
          </a:p>
          <a:p>
            <a:pPr lvl="1">
              <a:defRPr/>
            </a:pPr>
            <a:r>
              <a:rPr lang="pt-PT" sz="2000" dirty="0"/>
              <a:t>Desenvolvimento tanto dos alunos/pibidianos através da troca de conhecimento durante o processo.</a:t>
            </a:r>
            <a:endParaRPr lang="pt-BR" sz="20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754E1174-62DA-4CE4-A72E-4FCC5EF0873F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8195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184275"/>
            <a:ext cx="7270750" cy="38179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pt-PT" altLang="pt-BR" sz="2000">
                <a:latin typeface="Arial" charset="0"/>
                <a:cs typeface="Arial" charset="0"/>
              </a:rPr>
              <a:t>  Diversos trabalhos vêm consolidando a efetividade e importância do programa institucional</a:t>
            </a:r>
            <a:endParaRPr lang="pt-BR" altLang="pt-BR" sz="200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latin typeface="Arial" charset="0"/>
                <a:cs typeface="Arial" charset="0"/>
              </a:rPr>
              <a:t>Jennifer e Tânia (2016, p.157-166), </a:t>
            </a:r>
            <a:r>
              <a:rPr lang="pt-BR" altLang="pt-BR" sz="2000">
                <a:latin typeface="Arial" charset="0"/>
                <a:cs typeface="Arial" charset="0"/>
              </a:rPr>
              <a:t>o PIBID/Química tem influência sobre o desempenho escolar dos alunos na disciplina de química. 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latin typeface="Arial" charset="0"/>
                <a:cs typeface="Arial" charset="0"/>
              </a:rPr>
              <a:t>Pereira et al (2017), afirma que o PIBID atua para favorecer a conexão do licenciando com a Escola Básica e a universidade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latin typeface="Arial" charset="0"/>
                <a:cs typeface="Arial" charset="0"/>
              </a:rPr>
              <a:t>Paniago </a:t>
            </a:r>
            <a:r>
              <a:rPr lang="pt-BR" altLang="pt-BR" sz="2000" i="1">
                <a:latin typeface="Arial" charset="0"/>
                <a:cs typeface="Arial" charset="0"/>
              </a:rPr>
              <a:t>et al</a:t>
            </a:r>
            <a:r>
              <a:rPr lang="pt-BR" altLang="pt-BR" sz="2000">
                <a:latin typeface="Arial" charset="0"/>
                <a:cs typeface="Arial" charset="0"/>
              </a:rPr>
              <a:t> (2018), afirma que o PIBID tem contribuído de forma significativa para a formação inicial de professores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E5032E4B-1875-4D4A-9729-6CB4D5E1FEE6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5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6761163" cy="3817938"/>
          </a:xfrm>
        </p:spPr>
        <p:txBody>
          <a:bodyPr/>
          <a:lstStyle/>
          <a:p>
            <a:pPr>
              <a:defRPr/>
            </a:pPr>
            <a:r>
              <a:rPr lang="pt-BR" sz="2000" dirty="0"/>
              <a:t>Diante do exposto: </a:t>
            </a:r>
          </a:p>
          <a:p>
            <a:pPr lvl="1">
              <a:defRPr/>
            </a:pPr>
            <a:r>
              <a:rPr lang="pt-BR" sz="2000" dirty="0"/>
              <a:t>PIBID promove união e integração entre os estudantes da graduação e da educação básica. </a:t>
            </a:r>
          </a:p>
          <a:p>
            <a:pPr marL="76200" indent="0">
              <a:buFont typeface="Arial" charset="0"/>
              <a:buNone/>
              <a:defRPr/>
            </a:pPr>
            <a:r>
              <a:rPr lang="pt-PT" sz="2000" dirty="0"/>
              <a:t> </a:t>
            </a:r>
            <a:endParaRPr lang="pt-BR" sz="2000" dirty="0"/>
          </a:p>
          <a:p>
            <a:pPr lvl="1">
              <a:defRPr/>
            </a:pPr>
            <a:r>
              <a:rPr lang="pt-BR" sz="2000" dirty="0"/>
              <a:t>O PIBID, traz a proposta de melhoria, integração, valorização, incentivo e elevação de qualidade da formação dos alunos da licenciatura que participam do projeto e dos alunos do ensino médio que tenham dificuldades de aprendizado por diversos motivos. </a:t>
            </a:r>
          </a:p>
          <a:p>
            <a:pPr marL="76200" indent="0">
              <a:buFont typeface="Arial" charset="0"/>
              <a:buNone/>
              <a:defRPr/>
            </a:pPr>
            <a:r>
              <a:rPr lang="pt-BR" sz="2000" dirty="0"/>
              <a:t> 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EB0E1A8E-12BB-4FC1-9117-2EFD15799808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6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911225"/>
            <a:ext cx="7472363" cy="3817938"/>
          </a:xfrm>
        </p:spPr>
        <p:txBody>
          <a:bodyPr/>
          <a:lstStyle/>
          <a:p>
            <a:pPr>
              <a:defRPr/>
            </a:pPr>
            <a:r>
              <a:rPr lang="pt-BR" sz="2000" dirty="0"/>
              <a:t>Proposta:</a:t>
            </a:r>
          </a:p>
          <a:p>
            <a:pPr lvl="1">
              <a:defRPr/>
            </a:pPr>
            <a:r>
              <a:rPr lang="pt-BR" sz="2000" dirty="0"/>
              <a:t>Aulas de monitorias, oficinas e estratégias experimentais contextualizada com o cotidiano do estudante nas turmas de 2º e 1º anos do ensino médio, na disciplina de química no Colégio de Aplicação (CODAP/UFS).</a:t>
            </a:r>
          </a:p>
          <a:p>
            <a:pPr marL="76200" indent="0">
              <a:buFont typeface="Arial" charset="0"/>
              <a:buNone/>
              <a:defRPr/>
            </a:pPr>
            <a:r>
              <a:rPr lang="pt-BR" sz="2000" dirty="0"/>
              <a:t> </a:t>
            </a:r>
          </a:p>
          <a:p>
            <a:pPr>
              <a:defRPr/>
            </a:pPr>
            <a:r>
              <a:rPr lang="pt-PT" sz="2000" dirty="0"/>
              <a:t>Objetivo</a:t>
            </a:r>
          </a:p>
          <a:p>
            <a:pPr lvl="1">
              <a:defRPr/>
            </a:pPr>
            <a:r>
              <a:rPr lang="pt-PT" sz="2000" dirty="0"/>
              <a:t>Propor a utilização de redes sociais (instagram e email) no sentido de aproximar a relação pibidiano/alunos e dá celeridade ao processo ensino/aprendizam.</a:t>
            </a:r>
            <a:endParaRPr lang="pt-BR" sz="2000" dirty="0"/>
          </a:p>
          <a:p>
            <a:pPr marL="76200" indent="0">
              <a:buFont typeface="Arial" charset="0"/>
              <a:buNone/>
              <a:defRPr/>
            </a:pPr>
            <a:r>
              <a:rPr lang="pt-BR" sz="2000" dirty="0"/>
              <a:t> </a:t>
            </a: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D96B5B0E-04D7-4E34-9C70-31A87EC1E473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7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911225"/>
            <a:ext cx="7472363" cy="3817938"/>
          </a:xfrm>
        </p:spPr>
        <p:txBody>
          <a:bodyPr/>
          <a:lstStyle/>
          <a:p>
            <a:pPr marL="533400" lvl="1" indent="0">
              <a:buFont typeface="Arial" charset="0"/>
              <a:buNone/>
              <a:defRPr/>
            </a:pPr>
            <a:r>
              <a:rPr lang="pt-BR" sz="2000" dirty="0"/>
              <a:t>Meios de comunicação foram propostos para facilitar a interação alunos/pibidianos a fim de salientar o uso das ferramentas tecnológicas a favor do ensino: um </a:t>
            </a:r>
            <a:r>
              <a:rPr lang="pt-BR" sz="2000" dirty="0" err="1"/>
              <a:t>Instagram</a:t>
            </a:r>
            <a:r>
              <a:rPr lang="pt-BR" sz="2000" dirty="0"/>
              <a:t> intitulado </a:t>
            </a:r>
            <a:r>
              <a:rPr lang="pt-BR" sz="2000" i="1" dirty="0"/>
              <a:t>@</a:t>
            </a:r>
            <a:r>
              <a:rPr lang="pt-BR" sz="2000" dirty="0" err="1"/>
              <a:t>ajudaaipibid</a:t>
            </a:r>
            <a:r>
              <a:rPr lang="pt-BR" sz="2000" dirty="0"/>
              <a:t>, onde poderiam ser postadas publicações interessantes e curiosidades sobre o assunto abordado em sala de aula e um e-mail </a:t>
            </a:r>
            <a:r>
              <a:rPr lang="pt-BR" sz="2000" u="sng" dirty="0">
                <a:hlinkClick r:id="rId2"/>
              </a:rPr>
              <a:t>ajudaaipibid@hotmail.com</a:t>
            </a:r>
            <a:r>
              <a:rPr lang="pt-BR" sz="2000" dirty="0"/>
              <a:t> para o envio de dúvidas, foram criados e divulgados nas turmas. Esses meios foram alimentos através do desenvolvimento de atividades de monitoria, realização de experimentos e oficina, onde duvidas e questionamentos eram gerados e postados do </a:t>
            </a:r>
            <a:r>
              <a:rPr lang="pt-BR" sz="2000" dirty="0" err="1"/>
              <a:t>instagram</a:t>
            </a:r>
            <a:r>
              <a:rPr lang="pt-BR" sz="2000" dirty="0"/>
              <a:t> e e-mail sugerido. </a:t>
            </a:r>
          </a:p>
          <a:p>
            <a:pPr marL="533400" lvl="1" indent="0">
              <a:buFont typeface="Arial" charset="0"/>
              <a:buNone/>
              <a:defRPr/>
            </a:pPr>
            <a:r>
              <a:rPr lang="pt-PT" sz="2000" dirty="0"/>
              <a:t>.</a:t>
            </a:r>
            <a:endParaRPr lang="pt-BR" sz="2000" dirty="0"/>
          </a:p>
          <a:p>
            <a:pPr marL="76200" indent="0">
              <a:buFont typeface="Arial" charset="0"/>
              <a:buNone/>
              <a:defRPr/>
            </a:pPr>
            <a:r>
              <a:rPr lang="pt-BR" sz="2000" dirty="0"/>
              <a:t> </a:t>
            </a: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572BB762-B465-4774-89BE-0D13011591B6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8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DESENVOLVIMENTO</a:t>
            </a:r>
          </a:p>
        </p:txBody>
      </p:sp>
      <p:sp>
        <p:nvSpPr>
          <p:cNvPr id="56" name="Caixa de Texto 2"/>
          <p:cNvSpPr txBox="1">
            <a:spLocks noChangeArrowheads="1"/>
          </p:cNvSpPr>
          <p:nvPr/>
        </p:nvSpPr>
        <p:spPr bwMode="auto">
          <a:xfrm>
            <a:off x="2081213" y="1862138"/>
            <a:ext cx="1104900" cy="61311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Atuação dos pibidianos</a:t>
            </a:r>
          </a:p>
        </p:txBody>
      </p:sp>
      <p:sp>
        <p:nvSpPr>
          <p:cNvPr id="57" name="Caixa de Texto 2"/>
          <p:cNvSpPr txBox="1">
            <a:spLocks noChangeArrowheads="1"/>
          </p:cNvSpPr>
          <p:nvPr/>
        </p:nvSpPr>
        <p:spPr bwMode="auto">
          <a:xfrm>
            <a:off x="720725" y="1647825"/>
            <a:ext cx="1419225" cy="10858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Alunos do 1º e 2º Anos do CODAP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cxnSp>
        <p:nvCxnSpPr>
          <p:cNvPr id="58" name="Conector de seta reta 57"/>
          <p:cNvCxnSpPr/>
          <p:nvPr/>
        </p:nvCxnSpPr>
        <p:spPr bwMode="auto">
          <a:xfrm flipV="1">
            <a:off x="2222500" y="2171700"/>
            <a:ext cx="1116013" cy="0"/>
          </a:xfrm>
          <a:prstGeom prst="straightConnector1">
            <a:avLst/>
          </a:prstGeom>
          <a:ln>
            <a:solidFill>
              <a:srgbClr val="1C1C1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ixa de Texto 2"/>
          <p:cNvSpPr txBox="1">
            <a:spLocks noChangeArrowheads="1"/>
          </p:cNvSpPr>
          <p:nvPr/>
        </p:nvSpPr>
        <p:spPr bwMode="auto">
          <a:xfrm>
            <a:off x="3589338" y="1006475"/>
            <a:ext cx="1800225" cy="39709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Aulas experimentais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60" name="Caixa de Texto 2"/>
          <p:cNvSpPr txBox="1">
            <a:spLocks noChangeArrowheads="1"/>
          </p:cNvSpPr>
          <p:nvPr/>
        </p:nvSpPr>
        <p:spPr bwMode="auto">
          <a:xfrm>
            <a:off x="3589338" y="1506538"/>
            <a:ext cx="1800225" cy="39709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Oficina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61" name="Caixa de Texto 2"/>
          <p:cNvSpPr txBox="1">
            <a:spLocks noChangeArrowheads="1"/>
          </p:cNvSpPr>
          <p:nvPr/>
        </p:nvSpPr>
        <p:spPr bwMode="auto">
          <a:xfrm>
            <a:off x="3589338" y="2016125"/>
            <a:ext cx="1800225" cy="39709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Monitorias</a:t>
            </a:r>
            <a:endParaRPr lang="pt-BR" sz="120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62" name="Caixa de Texto 2"/>
          <p:cNvSpPr txBox="1">
            <a:spLocks noChangeArrowheads="1"/>
          </p:cNvSpPr>
          <p:nvPr/>
        </p:nvSpPr>
        <p:spPr bwMode="auto">
          <a:xfrm>
            <a:off x="3589338" y="2565400"/>
            <a:ext cx="1804987" cy="74334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Resolução de Exercícios </a:t>
            </a:r>
            <a:endParaRPr lang="pt-BR" sz="120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63" name="Chave esquerda 62"/>
          <p:cNvSpPr/>
          <p:nvPr/>
        </p:nvSpPr>
        <p:spPr bwMode="auto">
          <a:xfrm>
            <a:off x="3375025" y="947738"/>
            <a:ext cx="219075" cy="2447925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4" name="Conector reto 63"/>
          <p:cNvCxnSpPr/>
          <p:nvPr/>
        </p:nvCxnSpPr>
        <p:spPr bwMode="auto">
          <a:xfrm>
            <a:off x="5400675" y="1189038"/>
            <a:ext cx="847725" cy="1038225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 bwMode="auto">
          <a:xfrm>
            <a:off x="5400675" y="1782763"/>
            <a:ext cx="847725" cy="447675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 bwMode="auto">
          <a:xfrm flipV="1">
            <a:off x="5400675" y="2222500"/>
            <a:ext cx="847725" cy="142875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 bwMode="auto">
          <a:xfrm flipV="1">
            <a:off x="5400675" y="2222500"/>
            <a:ext cx="847725" cy="942975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aixa de Texto 2"/>
          <p:cNvSpPr txBox="1">
            <a:spLocks noChangeArrowheads="1"/>
          </p:cNvSpPr>
          <p:nvPr/>
        </p:nvSpPr>
        <p:spPr bwMode="auto">
          <a:xfrm>
            <a:off x="6272213" y="1658938"/>
            <a:ext cx="1530350" cy="113030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Questionamentos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E 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Dúvidas  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cxnSp>
        <p:nvCxnSpPr>
          <p:cNvPr id="69" name="Conector de seta reta 68"/>
          <p:cNvCxnSpPr/>
          <p:nvPr/>
        </p:nvCxnSpPr>
        <p:spPr bwMode="auto">
          <a:xfrm flipH="1">
            <a:off x="7104063" y="3786188"/>
            <a:ext cx="473075" cy="133350"/>
          </a:xfrm>
          <a:prstGeom prst="straightConnector1">
            <a:avLst/>
          </a:prstGeom>
          <a:ln>
            <a:solidFill>
              <a:srgbClr val="1C1C1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Caixa de Texto 2"/>
          <p:cNvSpPr txBox="1">
            <a:spLocks noChangeArrowheads="1"/>
          </p:cNvSpPr>
          <p:nvPr/>
        </p:nvSpPr>
        <p:spPr bwMode="auto">
          <a:xfrm>
            <a:off x="4527550" y="3690938"/>
            <a:ext cx="2519363" cy="398462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Instagram</a:t>
            </a:r>
            <a:r>
              <a:rPr lang="pt-BR" sz="1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pt-BR" sz="15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@</a:t>
            </a:r>
            <a:r>
              <a:rPr lang="pt-BR" sz="15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ajudaaipibid</a:t>
            </a:r>
            <a:endParaRPr lang="pt-BR" sz="1200" dirty="0">
              <a:latin typeface="Times New Roman"/>
              <a:ea typeface="Calibri"/>
              <a:cs typeface="Arial"/>
            </a:endParaRPr>
          </a:p>
        </p:txBody>
      </p:sp>
      <p:sp>
        <p:nvSpPr>
          <p:cNvPr id="71" name="Caixa de Texto 2"/>
          <p:cNvSpPr txBox="1">
            <a:spLocks noChangeArrowheads="1"/>
          </p:cNvSpPr>
          <p:nvPr/>
        </p:nvSpPr>
        <p:spPr bwMode="auto">
          <a:xfrm>
            <a:off x="4527550" y="4165600"/>
            <a:ext cx="2533650" cy="76200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e-mail </a:t>
            </a:r>
            <a:r>
              <a:rPr lang="pt-BR" sz="1500" u="sng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2"/>
              </a:rPr>
              <a:t>ajudaaipibid@hotmail.com</a:t>
            </a:r>
            <a:endParaRPr lang="pt-BR" sz="1200">
              <a:latin typeface="Times New Roman"/>
              <a:ea typeface="Calibri"/>
              <a:cs typeface="Arial"/>
            </a:endParaRPr>
          </a:p>
        </p:txBody>
      </p:sp>
      <p:cxnSp>
        <p:nvCxnSpPr>
          <p:cNvPr id="72" name="Conector reto 71"/>
          <p:cNvCxnSpPr>
            <a:endCxn id="68" idx="2"/>
          </p:cNvCxnSpPr>
          <p:nvPr/>
        </p:nvCxnSpPr>
        <p:spPr bwMode="auto">
          <a:xfrm flipH="1" flipV="1">
            <a:off x="7037388" y="2789238"/>
            <a:ext cx="530225" cy="993775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 bwMode="auto">
          <a:xfrm flipH="1">
            <a:off x="7127875" y="3786188"/>
            <a:ext cx="444500" cy="981075"/>
          </a:xfrm>
          <a:prstGeom prst="straightConnector1">
            <a:avLst/>
          </a:prstGeom>
          <a:ln>
            <a:solidFill>
              <a:srgbClr val="1C1C1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Chave esquerda 73"/>
          <p:cNvSpPr/>
          <p:nvPr/>
        </p:nvSpPr>
        <p:spPr bwMode="auto">
          <a:xfrm>
            <a:off x="4349750" y="3536950"/>
            <a:ext cx="219075" cy="1439863"/>
          </a:xfrm>
          <a:prstGeom prst="leftBrace">
            <a:avLst/>
          </a:prstGeom>
          <a:ln>
            <a:solidFill>
              <a:srgbClr val="1C1C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5" name="Caixa de Texto 2"/>
          <p:cNvSpPr txBox="1">
            <a:spLocks noChangeArrowheads="1"/>
          </p:cNvSpPr>
          <p:nvPr/>
        </p:nvSpPr>
        <p:spPr bwMode="auto">
          <a:xfrm>
            <a:off x="1843088" y="3513138"/>
            <a:ext cx="1962150" cy="1417637"/>
          </a:xfrm>
          <a:prstGeom prst="rect">
            <a:avLst/>
          </a:prstGeom>
          <a:gradFill>
            <a:gsLst>
              <a:gs pos="18000">
                <a:schemeClr val="bg1">
                  <a:lumMod val="95000"/>
                </a:schemeClr>
              </a:gs>
              <a:gs pos="25000">
                <a:schemeClr val="bg1"/>
              </a:gs>
              <a:gs pos="75000">
                <a:schemeClr val="bg1"/>
              </a:gs>
              <a:gs pos="100000">
                <a:srgbClr val="005CBF"/>
              </a:gs>
            </a:gsLst>
            <a:lin ang="2700000" scaled="1"/>
          </a:gra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Postar publicações</a:t>
            </a:r>
            <a:endParaRPr lang="pt-BR" sz="1200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Lançar curiosidades </a:t>
            </a:r>
            <a:endParaRPr lang="pt-BR" sz="1200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-Enviar dúvidas </a:t>
            </a:r>
            <a:endParaRPr lang="pt-BR" sz="1200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Maior interação</a:t>
            </a:r>
            <a:endParaRPr lang="pt-BR" sz="1200" dirty="0">
              <a:latin typeface="Times New Roman"/>
              <a:ea typeface="Calibri"/>
              <a:cs typeface="Arial"/>
            </a:endParaRPr>
          </a:p>
        </p:txBody>
      </p:sp>
      <p:cxnSp>
        <p:nvCxnSpPr>
          <p:cNvPr id="76" name="Conector de seta reta 75"/>
          <p:cNvCxnSpPr/>
          <p:nvPr/>
        </p:nvCxnSpPr>
        <p:spPr bwMode="auto">
          <a:xfrm flipH="1">
            <a:off x="3802063" y="4260850"/>
            <a:ext cx="541337" cy="0"/>
          </a:xfrm>
          <a:prstGeom prst="straightConnector1">
            <a:avLst/>
          </a:prstGeom>
          <a:ln>
            <a:solidFill>
              <a:srgbClr val="1C1C1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Seta dobrada 76"/>
          <p:cNvSpPr/>
          <p:nvPr/>
        </p:nvSpPr>
        <p:spPr bwMode="auto">
          <a:xfrm rot="16200000">
            <a:off x="996157" y="3234531"/>
            <a:ext cx="1331912" cy="3968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ln w="9525">
            <a:solidFill>
              <a:srgbClr val="1C1C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70" grpId="0" animBg="1"/>
      <p:bldP spid="71" grpId="0" animBg="1"/>
      <p:bldP spid="74" grpId="0" animBg="1"/>
      <p:bldP spid="75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fld id="{8A0F2D24-AD3F-4FB2-B98A-92F5A72F7E54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charset="0"/>
                <a:buNone/>
              </a:pPr>
              <a:t>9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METODOLOGIA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endParaRPr lang="pt-BR" altLang="pt-BR"/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1185863" y="1192213"/>
            <a:ext cx="613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722438" y="3689350"/>
            <a:ext cx="5513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altLang="pt-BR" sz="1800">
                <a:latin typeface="Times New Roman" pitchFamily="18" charset="0"/>
                <a:cs typeface="Calibri" pitchFamily="34" charset="0"/>
              </a:rPr>
              <a:t>  Construindo uma escala de pH com material alternativo</a:t>
            </a:r>
            <a:r>
              <a:rPr lang="pt-BR" altLang="pt-BR" sz="1800"/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260</TotalTime>
  <Words>811</Words>
  <Application>Microsoft Office PowerPoint</Application>
  <PresentationFormat>Apresentação na tela (16:9)</PresentationFormat>
  <Paragraphs>94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Titillium Web Light</vt:lpstr>
      <vt:lpstr>Dosis ExtraLight</vt:lpstr>
      <vt:lpstr>Arial</vt:lpstr>
      <vt:lpstr>Times New Roman</vt:lpstr>
      <vt:lpstr>Bodoni MT</vt:lpstr>
      <vt:lpstr>Tema Pibid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METODOLOGIA</vt:lpstr>
      <vt:lpstr>DESENVOLVIMENTO</vt:lpstr>
      <vt:lpstr>METODOLOGIA</vt:lpstr>
      <vt:lpstr>METODOLOGIA</vt:lpstr>
      <vt:lpstr>METODOLOGIA</vt:lpstr>
      <vt:lpstr>CONCLUSÃO/CONSIDERAÇÕES FINAIS</vt:lpstr>
      <vt:lpstr>REFERÊNCIAS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23</cp:revision>
  <dcterms:modified xsi:type="dcterms:W3CDTF">2020-03-01T01:49:37Z</dcterms:modified>
</cp:coreProperties>
</file>