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26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79" r:id="rId11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3"/>
      <p:bold r:id="rId14"/>
      <p:italic r:id="rId15"/>
      <p:boldItalic r:id="rId16"/>
    </p:embeddedFont>
    <p:embeddedFont>
      <p:font typeface="Dosis ExtraLight" panose="020B0604020202020204" charset="0"/>
      <p:regular r:id="rId17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B55"/>
    <a:srgbClr val="80B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921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0243" name="Google Shape;3834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1267" name="Google Shape;3868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09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90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4035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2291" name="Google Shape;4036;g35ed75ccf_0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322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C8321F7-E8E0-4335-9512-C69F159FBF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12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02CDFD-48E0-412D-A889-A9EE304AF32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2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C3A1E27B-2899-428F-9DD3-BE5637723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430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/>
          </p:cNvSpPr>
          <p:nvPr/>
        </p:nvSpPr>
        <p:spPr>
          <a:xfrm>
            <a:off x="186892" y="3447366"/>
            <a:ext cx="4243387" cy="1445929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fontAlgn="auto">
              <a:defRPr/>
            </a:pPr>
            <a:r>
              <a:rPr lang="pt-BR" sz="2000" b="1" kern="0" dirty="0">
                <a:solidFill>
                  <a:srgbClr val="003B55"/>
                </a:solidFill>
                <a:latin typeface="+mn-lt"/>
              </a:rPr>
              <a:t>Bolsistas: João Vitor Braga e </a:t>
            </a:r>
            <a:r>
              <a:rPr lang="pt-BR" sz="2000" b="1" kern="0" dirty="0" err="1">
                <a:solidFill>
                  <a:srgbClr val="003B55"/>
                </a:solidFill>
                <a:latin typeface="+mn-lt"/>
              </a:rPr>
              <a:t>Ozeias</a:t>
            </a:r>
            <a:r>
              <a:rPr lang="pt-BR" sz="2000" b="1" kern="0" dirty="0">
                <a:solidFill>
                  <a:srgbClr val="003B55"/>
                </a:solidFill>
                <a:latin typeface="+mn-lt"/>
              </a:rPr>
              <a:t> Anjos</a:t>
            </a:r>
          </a:p>
          <a:p>
            <a:pPr fontAlgn="auto">
              <a:defRPr/>
            </a:pPr>
            <a:r>
              <a:rPr lang="pt-BR" sz="2000" b="1" kern="0" dirty="0">
                <a:solidFill>
                  <a:srgbClr val="003B55"/>
                </a:solidFill>
                <a:latin typeface="+mn-lt"/>
              </a:rPr>
              <a:t>Supervisor: Ivan Paulo Silveira</a:t>
            </a:r>
          </a:p>
          <a:p>
            <a:pPr fontAlgn="auto">
              <a:defRPr/>
            </a:pPr>
            <a:r>
              <a:rPr lang="pt-BR" sz="2000" b="1" kern="0" dirty="0">
                <a:solidFill>
                  <a:srgbClr val="003B55"/>
                </a:solidFill>
                <a:latin typeface="+mn-lt"/>
              </a:rPr>
              <a:t>Coordenadora: Edna Maria Matos</a:t>
            </a:r>
          </a:p>
        </p:txBody>
      </p:sp>
      <p:sp>
        <p:nvSpPr>
          <p:cNvPr id="57" name="Google Shape;3836;p13">
            <a:extLst>
              <a:ext uri="{FF2B5EF4-FFF2-40B4-BE49-F238E27FC236}">
                <a16:creationId xmlns:a16="http://schemas.microsoft.com/office/drawing/2014/main" id="{A26E25B8-863B-413C-A202-046598821F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6892" y="966788"/>
            <a:ext cx="6192837" cy="2143125"/>
          </a:xfrm>
        </p:spPr>
        <p:txBody>
          <a:bodyPr/>
          <a:lstStyle/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PEDAGÓGICA</a:t>
            </a:r>
            <a:b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b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r>
              <a:rPr lang="pt-BR" sz="2200" b="1" dirty="0">
                <a:latin typeface="Bodoni MT" pitchFamily="18" charset="0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 PIBID/RP-UFS</a:t>
            </a:r>
            <a:b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b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D0002812-B7B5-4ADD-A0EC-EB8714F26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01" y="195263"/>
            <a:ext cx="647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9A06C764-A503-42FE-95C4-03B0A94BC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13" y="268288"/>
            <a:ext cx="649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45473D6E-0471-4EE6-9BCE-1DE3A0AE3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6" y="123825"/>
            <a:ext cx="574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8D397941-AB82-4EE5-B96C-C2207A82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38" y="195263"/>
            <a:ext cx="115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0797FB06-1FCC-4373-B9F2-F2548BB4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26" y="0"/>
            <a:ext cx="20526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Google Shape;4041;p36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868AB18E-3C7E-4BA2-9008-53C7F739732F}" type="slidenum">
              <a:rPr lang="pt-BR"/>
              <a:pPr/>
              <a:t>10</a:t>
            </a:fld>
            <a:endParaRPr lang="pt-BR"/>
          </a:p>
        </p:txBody>
      </p:sp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rgbClr val="003B55"/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rgbClr val="003B55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872;p18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B3466A10-1E15-422C-BB51-C98795574CD9}" type="slidenum">
              <a:rPr lang="pt-BR"/>
              <a:pPr/>
              <a:t>2</a:t>
            </a:fld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5125" y="309563"/>
            <a:ext cx="6098020" cy="552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fontAlgn="auto">
              <a:defRPr/>
            </a:pPr>
            <a:r>
              <a:rPr lang="pt-BR" sz="2800" b="1" kern="0" dirty="0">
                <a:solidFill>
                  <a:srgbClr val="003B55"/>
                </a:solidFill>
                <a:latin typeface="+mj-lt"/>
              </a:rPr>
              <a:t>Educação e Direitos Humanos</a:t>
            </a:r>
          </a:p>
        </p:txBody>
      </p:sp>
      <p:sp>
        <p:nvSpPr>
          <p:cNvPr id="6148" name="Espaço Reservado para Texto 2"/>
          <p:cNvSpPr txBox="1">
            <a:spLocks/>
          </p:cNvSpPr>
          <p:nvPr/>
        </p:nvSpPr>
        <p:spPr bwMode="auto">
          <a:xfrm>
            <a:off x="365125" y="1501345"/>
            <a:ext cx="6170756" cy="32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pt-BR" sz="2000" dirty="0"/>
          </a:p>
        </p:txBody>
      </p:sp>
      <p:sp>
        <p:nvSpPr>
          <p:cNvPr id="6149" name="Espaço Reservado para Conteúdo 2"/>
          <p:cNvSpPr txBox="1">
            <a:spLocks/>
          </p:cNvSpPr>
          <p:nvPr/>
        </p:nvSpPr>
        <p:spPr bwMode="auto">
          <a:xfrm>
            <a:off x="365125" y="790865"/>
            <a:ext cx="66182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BR" b="1" dirty="0"/>
              <a:t>LEITURAS E PERCEPÇÕES SOBRE O NEGRO NO PERÍODO DEMOCRÁTICO (1945-1964) A PARTIR DO CINEMA NOVO – UMA ATIVIDADE DO PIBID NO COLÈGIO ESTADUAL BARÃO DE MAUÁ</a:t>
            </a:r>
            <a:endParaRPr lang="pt-BR" dirty="0"/>
          </a:p>
          <a:p>
            <a:r>
              <a:rPr lang="pt-BR" b="1" dirty="0"/>
              <a:t> </a:t>
            </a:r>
            <a:endParaRPr lang="pt-BR" b="1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B7968EC-291C-46A3-A013-1A754C0D24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7" y="1688451"/>
            <a:ext cx="2768456" cy="31454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522B346-601A-49FF-B141-BA382B1DBB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15" y="1688452"/>
            <a:ext cx="4024312" cy="31454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7EB46B6A-DB7C-4F28-9EFC-5C80BA53912B}" type="slidenum">
              <a:rPr lang="pt-BR"/>
              <a:pPr/>
              <a:t>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6761163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latin typeface="+mj-lt"/>
                <a:ea typeface="Dosis ExtraLight"/>
                <a:cs typeface="Dosis ExtraLight"/>
                <a:sym typeface="Dosis ExtraLight"/>
              </a:rPr>
              <a:t>Justificativa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079500"/>
            <a:ext cx="7085013" cy="3922713"/>
          </a:xfrm>
        </p:spPr>
        <p:txBody>
          <a:bodyPr/>
          <a:lstStyle/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ea typeface="Titillium Web Light"/>
              <a:cs typeface="Titillium Web Light"/>
              <a:sym typeface="Titillium Web Light"/>
            </a:endParaRPr>
          </a:p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ea typeface="Titillium Web Light"/>
                <a:cs typeface="Titillium Web Light"/>
                <a:sym typeface="Titillium Web Light"/>
              </a:rPr>
              <a:t>Evidenciar a gravidade dos crimes raciais e demonstrar o quão o racismo está presente nas atitudes cotidianas dos brasileiros.</a:t>
            </a:r>
          </a:p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ea typeface="Titillium Web Light"/>
              <a:cs typeface="Titillium Web Light"/>
              <a:sym typeface="Titillium Web Light"/>
            </a:endParaRPr>
          </a:p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ea typeface="Titillium Web Light"/>
                <a:cs typeface="Titillium Web Light"/>
                <a:sym typeface="Titillium Web Light"/>
              </a:rPr>
              <a:t>Tornar acessível o debate sobre Direitos Humanos e sua importância para todo cidadão.</a:t>
            </a: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sz="2000" dirty="0">
              <a:latin typeface="+mn-lt"/>
              <a:ea typeface="Titillium Web Light"/>
              <a:cs typeface="Titillium Web Light"/>
              <a:sym typeface="Titillium Web Light"/>
            </a:endParaRPr>
          </a:p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ea typeface="Titillium Web Light"/>
                <a:cs typeface="Titillium Web Light"/>
                <a:sym typeface="Titillium Web Light"/>
              </a:rPr>
              <a:t>Expor o filme como uma fonte histórica capaz de revelar facetas do passado.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30E783-13CC-4005-B169-0EB59ABA19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68EB32-8AF5-499A-BBD2-2F4F975F1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r>
              <a:rPr lang="pt-BR" sz="2800" b="1" dirty="0">
                <a:latin typeface="+mj-lt"/>
              </a:rPr>
              <a:t>Objetivos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481DA6-A4EB-40BC-8DDD-543F2D4E498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54150"/>
            <a:ext cx="6761163" cy="3440113"/>
          </a:xfrm>
        </p:spPr>
        <p:txBody>
          <a:bodyPr/>
          <a:lstStyle/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ea typeface="Titillium Web Light"/>
                <a:cs typeface="Titillium Web Light"/>
                <a:sym typeface="Titillium Web Light"/>
              </a:rPr>
              <a:t>Ampliar a consciência cidadã dos alunos e instigar a leitura critica das relações étnico-raciais a partir da análise fílmica.</a:t>
            </a:r>
          </a:p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endParaRPr lang="pt-BR" sz="2000" dirty="0">
              <a:ea typeface="Titillium Web Light"/>
              <a:cs typeface="Titillium Web Light"/>
              <a:sym typeface="Titillium Web Light"/>
            </a:endParaRPr>
          </a:p>
          <a:p>
            <a:pPr eaLnBrk="1" fontAlgn="auto" hangingPunct="1">
              <a:buClr>
                <a:srgbClr val="D3EBD5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ea typeface="Titillium Web Light"/>
                <a:cs typeface="Titillium Web Light"/>
                <a:sym typeface="Titillium Web Light"/>
              </a:rPr>
              <a:t>Observar as relações sociais do passado para refletir sobre a presença do racismo estrutural em seus diversos aspectos.</a:t>
            </a: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sz="2000" dirty="0">
              <a:ea typeface="Titillium Web Light"/>
              <a:cs typeface="Titillium Web Light"/>
              <a:sym typeface="Titillium Web Light"/>
            </a:endParaRPr>
          </a:p>
          <a:p>
            <a:pPr marL="76200" indent="0" eaLnBrk="1" fontAlgn="auto" hangingPunct="1">
              <a:buClr>
                <a:srgbClr val="D3EBD5"/>
              </a:buClr>
              <a:buNone/>
              <a:defRPr/>
            </a:pPr>
            <a:endParaRPr lang="pt-BR" sz="2000" dirty="0">
              <a:ea typeface="Titillium Web Light"/>
              <a:cs typeface="Titillium Web Light"/>
              <a:sym typeface="Titillium Web Ligh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95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862021-0D3D-46D0-8903-0B074651A3C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96EFB-A305-40F0-A56A-CC9FE5FEFB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r>
              <a:rPr lang="pt-BR" sz="2800" b="1" dirty="0"/>
              <a:t>Resultados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3D8134-4752-49EE-A179-2ED97B67A7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97025"/>
            <a:ext cx="6761163" cy="3355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Notou-se que o alunado teve dificuldade em relacionar a discussão sobre racismo em outros setores da sociedade.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Os alunos se ativeram a relatar casos pessoais de racismo, provocados pelas cenas do filme exibidas.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Constatou-se que o filme foi uma ferramenta de ensino que obteve a atenção do alunos.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6564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1BE987-E793-4340-877F-1841BDBFF3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AA0FE9-CFA5-40D9-8C13-C9D4C5A09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r>
              <a:rPr lang="pt-BR" sz="2800" b="1" dirty="0"/>
              <a:t>Considerações Finais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A3E61D-EA9C-4482-B831-31FD3C1F25C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33550"/>
            <a:ext cx="6761163" cy="32670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O projeto foi desafiador, devido aos percalços (cronograma escolar, ENEM e feriados) durante o seu desenvolvimento, os quais interferiram no alcance dos objetivos idealizados.</a:t>
            </a:r>
          </a:p>
          <a:p>
            <a:pPr marL="76200" indent="0">
              <a:buNone/>
            </a:pPr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Os relatos pessoais de racismo por parte dos alunos nos deram a oportunidade de aprender a lidar com situações similares em um futuro próximo.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4120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66078E-2A50-4FC9-9824-F8ADAB654D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9641C-D794-419E-BDC3-3BE8CFA3D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4050"/>
            <a:ext cx="6761163" cy="857250"/>
          </a:xfrm>
        </p:spPr>
        <p:txBody>
          <a:bodyPr/>
          <a:lstStyle/>
          <a:p>
            <a:r>
              <a:rPr lang="pt-BR" sz="2800" b="1" dirty="0"/>
              <a:t>Considerações Finais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938D2-5D80-45BE-9C70-B7351F895F8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33500"/>
            <a:ext cx="6838950" cy="33797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O PIBID (Programa Institucional de Bolsas de Iniciação à Docência) foi de extrema importância para a nossa formação docente, na medida que nos proporcionou o contato direto com a sala de aula e suas situações  particularidades no princípio do curso.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O Programa foi crucial para a permanência na carreira de magistério, em um momento decisivo do curso de licenciatura em História.</a:t>
            </a:r>
          </a:p>
        </p:txBody>
      </p:sp>
    </p:spTree>
    <p:extLst>
      <p:ext uri="{BB962C8B-B14F-4D97-AF65-F5344CB8AC3E}">
        <p14:creationId xmlns:p14="http://schemas.microsoft.com/office/powerpoint/2010/main" val="154381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F89D4C-920E-4562-A11A-634C9A1821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049BC-FC05-4CEE-B124-852CBE22F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r>
              <a:rPr lang="pt-BR" sz="2800" b="1" dirty="0"/>
              <a:t>Anexos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91BA2D-0CD3-43BC-8AEE-CE5DA017E3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596775"/>
            <a:ext cx="3746711" cy="28073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322297-88E5-4971-9ED8-DE2648A888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596775"/>
            <a:ext cx="3533775" cy="28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5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5869FB-C8EC-49AE-B51F-2521E59147F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D377C9-2E00-4C43-8778-432321DAE0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r>
              <a:rPr lang="pt-BR" sz="2800" b="1" dirty="0"/>
              <a:t>Anexos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F1A244-0916-49D1-83CD-E27228F88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676401"/>
            <a:ext cx="3386931" cy="27277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3FEA763-90B6-4715-A42E-21E88158BB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1676401"/>
            <a:ext cx="3629025" cy="27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282</TotalTime>
  <Words>360</Words>
  <Application>Microsoft Office PowerPoint</Application>
  <PresentationFormat>Apresentação na tela (16:9)</PresentationFormat>
  <Paragraphs>43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Bodoni MT</vt:lpstr>
      <vt:lpstr>Dosis ExtraLight</vt:lpstr>
      <vt:lpstr>Tema Pibid</vt:lpstr>
      <vt:lpstr>ENCONTRO DO PIBID E RESIDÊNCIA PEDAGÓGICA  (RE)SIGNIFICANDO A FORMAÇÃO DE PROFESSORES DE SERGIPE A PARTIR DAS EXPERIÊNCIAS DO  PIBID/RP-UFS  </vt:lpstr>
      <vt:lpstr>Apresentação do PowerPoint</vt:lpstr>
      <vt:lpstr>Justificativa</vt:lpstr>
      <vt:lpstr>Objetivos</vt:lpstr>
      <vt:lpstr>Resultados</vt:lpstr>
      <vt:lpstr>Considerações Finais</vt:lpstr>
      <vt:lpstr>Considerações Finais</vt:lpstr>
      <vt:lpstr>Anexos</vt:lpstr>
      <vt:lpstr>Anexos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29</cp:revision>
  <dcterms:modified xsi:type="dcterms:W3CDTF">2020-03-01T00:51:54Z</dcterms:modified>
</cp:coreProperties>
</file>