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6"/>
      <p:bold r:id="rId17"/>
      <p:italic r:id="rId18"/>
      <p:boldItalic r:id="rId19"/>
    </p:embeddedFont>
    <p:embeddedFont>
      <p:font typeface="Dosis ExtraLight" panose="020B0604020202020204" charset="0"/>
      <p:regular r:id="rId20"/>
      <p:bold r:id="rId21"/>
    </p:embeddedFont>
    <p:embeddedFont>
      <p:font typeface="Titillium Web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g1k6pwD4AIw9Uf3jm3K4kJK4DB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2" name="Google Shape;10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76bd75b6e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76bd75b6e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76bd75b6e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76bd75b6e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76bd75b6e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76bd75b6e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4" name="Google Shape;1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1" name="Google Shape;1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76bd75b6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76bd75b6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76bd75b6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76bd75b6e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 rot="10800000">
            <a:off x="8705850" y="26987"/>
            <a:ext cx="409575" cy="5087937"/>
            <a:chOff x="836200" y="238125"/>
            <a:chExt cx="422425" cy="5240385"/>
          </a:xfrm>
        </p:grpSpPr>
        <p:sp>
          <p:nvSpPr>
            <p:cNvPr id="11" name="Google Shape;11;p10"/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0"/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0"/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0"/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0"/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0"/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0"/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0"/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0"/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0"/>
          <p:cNvGrpSpPr/>
          <p:nvPr/>
        </p:nvGrpSpPr>
        <p:grpSpPr>
          <a:xfrm rot="10800000">
            <a:off x="6661149" y="26987"/>
            <a:ext cx="2309814" cy="5086350"/>
            <a:chOff x="985064" y="239760"/>
            <a:chExt cx="2379077" cy="5238750"/>
          </a:xfrm>
        </p:grpSpPr>
        <p:sp>
          <p:nvSpPr>
            <p:cNvPr id="92" name="Google Shape;92;p10"/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0"/>
          <p:cNvGrpSpPr/>
          <p:nvPr/>
        </p:nvGrpSpPr>
        <p:grpSpPr>
          <a:xfrm rot="10800000">
            <a:off x="6369049" y="26987"/>
            <a:ext cx="2017713" cy="5086350"/>
            <a:chOff x="1587115" y="239760"/>
            <a:chExt cx="2078026" cy="5238750"/>
          </a:xfrm>
        </p:grpSpPr>
        <p:sp>
          <p:nvSpPr>
            <p:cNvPr id="212" name="Google Shape;212;p10"/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0"/>
          <p:cNvGrpSpPr/>
          <p:nvPr/>
        </p:nvGrpSpPr>
        <p:grpSpPr>
          <a:xfrm rot="10800000">
            <a:off x="6369051" y="26987"/>
            <a:ext cx="2309813" cy="5086350"/>
            <a:chOff x="1286089" y="239760"/>
            <a:chExt cx="2379051" cy="5238750"/>
          </a:xfrm>
        </p:grpSpPr>
        <p:sp>
          <p:nvSpPr>
            <p:cNvPr id="422" name="Google Shape;422;p10"/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10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11"/>
          <p:cNvGrpSpPr/>
          <p:nvPr/>
        </p:nvGrpSpPr>
        <p:grpSpPr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28" name="Google Shape;528;p11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11"/>
          <p:cNvGrpSpPr/>
          <p:nvPr/>
        </p:nvGrpSpPr>
        <p:grpSpPr>
          <a:xfrm rot="10800000">
            <a:off x="7829551" y="26987"/>
            <a:ext cx="1141413" cy="5086350"/>
            <a:chOff x="5456690" y="239760"/>
            <a:chExt cx="1174976" cy="5238750"/>
          </a:xfrm>
        </p:grpSpPr>
        <p:sp>
          <p:nvSpPr>
            <p:cNvPr id="586" name="Google Shape;586;p11"/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11"/>
          <p:cNvGrpSpPr/>
          <p:nvPr/>
        </p:nvGrpSpPr>
        <p:grpSpPr>
          <a:xfrm rot="10800000">
            <a:off x="7683499" y="26989"/>
            <a:ext cx="995363" cy="4940299"/>
            <a:chOff x="5757716" y="390260"/>
            <a:chExt cx="1024451" cy="5088249"/>
          </a:xfrm>
        </p:grpSpPr>
        <p:sp>
          <p:nvSpPr>
            <p:cNvPr id="649" name="Google Shape;649;p11"/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11"/>
          <p:cNvGrpSpPr/>
          <p:nvPr/>
        </p:nvGrpSpPr>
        <p:grpSpPr>
          <a:xfrm rot="10800000">
            <a:off x="7683500" y="26987"/>
            <a:ext cx="1141413" cy="5086350"/>
            <a:chOff x="5607190" y="239760"/>
            <a:chExt cx="1174976" cy="5238750"/>
          </a:xfrm>
        </p:grpSpPr>
        <p:sp>
          <p:nvSpPr>
            <p:cNvPr id="751" name="Google Shape;751;p11"/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1" name="Google Shape;801;p1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algn="l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algn="l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03" name="Google Shape;803;p11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12"/>
          <p:cNvGrpSpPr/>
          <p:nvPr/>
        </p:nvGrpSpPr>
        <p:grpSpPr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806" name="Google Shape;806;p12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2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2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2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2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2"/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2"/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2"/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2"/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2"/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2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2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2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2"/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2"/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2"/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2"/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2"/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2"/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2"/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2"/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2"/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2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2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2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2"/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2"/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2"/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2"/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2"/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2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2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2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2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2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2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2"/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2"/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2"/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2"/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2"/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2"/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2"/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2"/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2"/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2"/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2"/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2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2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2"/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2"/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2"/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2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2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2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2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3" name="Google Shape;863;p12"/>
          <p:cNvGrpSpPr/>
          <p:nvPr/>
        </p:nvGrpSpPr>
        <p:grpSpPr>
          <a:xfrm rot="10800000">
            <a:off x="7829551" y="26987"/>
            <a:ext cx="1141413" cy="5086350"/>
            <a:chOff x="5456690" y="239760"/>
            <a:chExt cx="1174976" cy="5238750"/>
          </a:xfrm>
        </p:grpSpPr>
        <p:sp>
          <p:nvSpPr>
            <p:cNvPr id="864" name="Google Shape;864;p12"/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2"/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2"/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2"/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2"/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2"/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2"/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2"/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2"/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2"/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2"/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2"/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2"/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2"/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2"/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2"/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2"/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2"/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2"/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2"/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2"/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2"/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2"/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2"/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2"/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2"/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2"/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2"/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2"/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2"/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2"/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2"/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2"/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2"/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2"/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2"/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2"/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2"/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2"/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2"/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2"/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2"/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2"/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2"/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2"/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2"/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2"/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2"/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2"/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2"/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2"/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2"/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2"/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2"/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2"/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2"/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2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2"/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2"/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2"/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2"/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2"/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12"/>
          <p:cNvGrpSpPr/>
          <p:nvPr/>
        </p:nvGrpSpPr>
        <p:grpSpPr>
          <a:xfrm rot="10800000">
            <a:off x="7683499" y="26989"/>
            <a:ext cx="995363" cy="4940299"/>
            <a:chOff x="5757716" y="390260"/>
            <a:chExt cx="1024451" cy="5088249"/>
          </a:xfrm>
        </p:grpSpPr>
        <p:sp>
          <p:nvSpPr>
            <p:cNvPr id="927" name="Google Shape;927;p12"/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2"/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2"/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2"/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2"/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2"/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2"/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2"/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2"/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2"/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2"/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2"/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2"/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2"/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2"/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2"/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2"/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2"/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2"/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2"/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2"/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2"/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2"/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2"/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2"/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2"/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2"/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2"/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2"/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2"/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2"/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2"/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2"/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2"/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2"/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2"/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2"/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2"/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2"/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2"/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2"/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2"/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2"/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2"/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2"/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2"/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2"/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2"/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2"/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2"/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2"/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2"/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2"/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2"/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2"/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2"/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2"/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2"/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2"/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2"/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2"/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2"/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2"/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2"/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2"/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2"/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2"/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2"/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"/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2"/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2"/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"/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"/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"/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"/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"/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"/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"/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"/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"/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"/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"/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"/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"/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"/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"/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"/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"/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"/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2"/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2"/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2"/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2"/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2"/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2"/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"/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"/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"/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"/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"/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12"/>
          <p:cNvGrpSpPr/>
          <p:nvPr/>
        </p:nvGrpSpPr>
        <p:grpSpPr>
          <a:xfrm rot="10800000">
            <a:off x="7683500" y="26987"/>
            <a:ext cx="1141413" cy="5086350"/>
            <a:chOff x="5607190" y="239760"/>
            <a:chExt cx="1174976" cy="5238750"/>
          </a:xfrm>
        </p:grpSpPr>
        <p:sp>
          <p:nvSpPr>
            <p:cNvPr id="1029" name="Google Shape;1029;p12"/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"/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"/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"/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"/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"/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"/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"/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"/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"/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"/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"/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2"/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2"/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2"/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2"/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2"/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"/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"/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"/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"/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"/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"/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"/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"/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"/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"/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"/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"/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"/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"/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"/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"/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"/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"/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2"/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2"/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2"/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2"/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2"/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2"/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2"/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2"/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2"/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2"/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2"/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2"/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2"/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2"/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2"/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9" name="Google Shape;1079;p12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"/>
          <p:cNvSpPr txBox="1"/>
          <p:nvPr/>
        </p:nvSpPr>
        <p:spPr>
          <a:xfrm>
            <a:off x="0" y="4094285"/>
            <a:ext cx="55881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</a:pPr>
            <a:r>
              <a:rPr lang="pt-BR" sz="1800" b="1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Discente João Henrique Santos </a:t>
            </a:r>
            <a:endParaRPr sz="1800" b="1" i="0" u="none" strike="noStrike" cap="none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</a:pPr>
            <a:r>
              <a:rPr lang="pt-BR" sz="1800" b="1" i="0" u="none" strike="noStrike" cap="none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Supevisora</a:t>
            </a:r>
            <a:r>
              <a:rPr lang="pt-BR" sz="1800" b="1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 i="0" u="none" strike="noStrike" cap="none" dirty="0" err="1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PatrÍcia</a:t>
            </a:r>
            <a:r>
              <a:rPr lang="pt-BR" sz="1800" b="1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Gonzaga Mendes</a:t>
            </a:r>
            <a:endParaRPr sz="1800" b="1" i="0" u="none" strike="noStrike" cap="none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</a:pPr>
            <a:r>
              <a:rPr lang="pt-BR" sz="1800" b="1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Coordenador Prof. Dr. Wilton James Bernardo</a:t>
            </a:r>
            <a:br>
              <a:rPr lang="pt-BR" sz="1800" b="1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/>
        </p:nvSpPr>
        <p:spPr bwMode="auto">
          <a:xfrm>
            <a:off x="251619" y="1436418"/>
            <a:ext cx="6192837" cy="2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50" name="Imagem 3809">
            <a:extLst>
              <a:ext uri="{FF2B5EF4-FFF2-40B4-BE49-F238E27FC236}">
                <a16:creationId xmlns:a16="http://schemas.microsoft.com/office/drawing/2014/main" id="{F5363694-3660-4207-ACF3-02519577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3807">
            <a:extLst>
              <a:ext uri="{FF2B5EF4-FFF2-40B4-BE49-F238E27FC236}">
                <a16:creationId xmlns:a16="http://schemas.microsoft.com/office/drawing/2014/main" id="{90668507-3ADC-40DD-A694-07F92C6006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22" descr="logo-original-fundo-claro.png">
            <a:extLst>
              <a:ext uri="{FF2B5EF4-FFF2-40B4-BE49-F238E27FC236}">
                <a16:creationId xmlns:a16="http://schemas.microsoft.com/office/drawing/2014/main" id="{5F201B5A-26C1-4FC5-8B46-887A3FDFF8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m 6" descr="download.png">
            <a:extLst>
              <a:ext uri="{FF2B5EF4-FFF2-40B4-BE49-F238E27FC236}">
                <a16:creationId xmlns:a16="http://schemas.microsoft.com/office/drawing/2014/main" id="{DA09C65A-D562-4FA5-AEEA-BC1C2228E0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m 7" descr="logo prograd.png">
            <a:extLst>
              <a:ext uri="{FF2B5EF4-FFF2-40B4-BE49-F238E27FC236}">
                <a16:creationId xmlns:a16="http://schemas.microsoft.com/office/drawing/2014/main" id="{E00BE4D2-FA36-4BB7-9A33-493474B857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76bd75b6e7_0_15"/>
          <p:cNvSpPr txBox="1">
            <a:spLocks noGrp="1"/>
          </p:cNvSpPr>
          <p:nvPr>
            <p:ph type="title"/>
          </p:nvPr>
        </p:nvSpPr>
        <p:spPr>
          <a:xfrm>
            <a:off x="718300" y="7765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Pinchação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4" name="Google Shape;1194;g76bd75b6e7_0_1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g76bd75b6e7_0_15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1196" name="Google Shape;1196;g76bd75b6e7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400" y="1733550"/>
            <a:ext cx="6648999" cy="281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76bd75b6e7_0_22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Escritos da Cidade</a:t>
            </a:r>
            <a:br>
              <a:rPr lang="pt-BR" b="1">
                <a:solidFill>
                  <a:schemeClr val="dk1"/>
                </a:solidFill>
              </a:rPr>
            </a:br>
            <a:r>
              <a:rPr lang="pt-BR" b="1">
                <a:solidFill>
                  <a:schemeClr val="dk1"/>
                </a:solidFill>
              </a:rPr>
              <a:t>Experiência e Prática de Leitura e Escrita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g76bd75b6e7_0_22"/>
          <p:cNvSpPr txBox="1">
            <a:spLocks noGrp="1"/>
          </p:cNvSpPr>
          <p:nvPr>
            <p:ph type="body" idx="1"/>
          </p:nvPr>
        </p:nvSpPr>
        <p:spPr>
          <a:xfrm>
            <a:off x="718300" y="17391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A cidade inscrita na Literatura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pesquisa e reflexão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oficina de redação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3" name="Google Shape;1203;g76bd75b6e7_0_22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76bd75b6e7_0_2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Redação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9" name="Google Shape;1209;g76bd75b6e7_0_28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g76bd75b6e7_0_28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pic>
        <p:nvPicPr>
          <p:cNvPr id="1211" name="Google Shape;1211;g76bd75b6e7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00" y="1733550"/>
            <a:ext cx="6695301" cy="292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8"/>
          <p:cNvSpPr txBox="1">
            <a:spLocks noGrp="1"/>
          </p:cNvSpPr>
          <p:nvPr>
            <p:ph type="ctrTitle" idx="4294967295"/>
          </p:nvPr>
        </p:nvSpPr>
        <p:spPr>
          <a:xfrm>
            <a:off x="574675" y="2165350"/>
            <a:ext cx="3822700" cy="116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pt-BR" sz="6000" b="1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endParaRPr sz="6000" b="1" i="0" u="none" strike="noStrike" cap="none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8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13</a:t>
            </a:fld>
            <a:endParaRPr sz="1200">
              <a:solidFill>
                <a:srgbClr val="80BFB7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grpSp>
        <p:nvGrpSpPr>
          <p:cNvPr id="1233" name="Google Shape;1233;p8"/>
          <p:cNvGrpSpPr/>
          <p:nvPr/>
        </p:nvGrpSpPr>
        <p:grpSpPr>
          <a:xfrm rot="4503845">
            <a:off x="6507418" y="3484494"/>
            <a:ext cx="838572" cy="787853"/>
            <a:chOff x="5241175" y="4959100"/>
            <a:chExt cx="539775" cy="517775"/>
          </a:xfrm>
        </p:grpSpPr>
        <p:sp>
          <p:nvSpPr>
            <p:cNvPr id="1234" name="Google Shape;1234;p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0" name="Google Shape;1240;p8"/>
          <p:cNvSpPr/>
          <p:nvPr/>
        </p:nvSpPr>
        <p:spPr>
          <a:xfrm rot="1137831">
            <a:off x="6783388" y="1776413"/>
            <a:ext cx="601662" cy="62071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lnTo>
                  <a:pt x="10039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8"/>
          <p:cNvSpPr/>
          <p:nvPr/>
        </p:nvSpPr>
        <p:spPr>
          <a:xfrm rot="-4900400">
            <a:off x="6507956" y="397669"/>
            <a:ext cx="422275" cy="357188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</a:t>
            </a:fld>
            <a:endParaRPr sz="12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134" name="Google Shape;1134;p2"/>
          <p:cNvSpPr txBox="1"/>
          <p:nvPr/>
        </p:nvSpPr>
        <p:spPr>
          <a:xfrm>
            <a:off x="266700" y="309563"/>
            <a:ext cx="52578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PIBID 2018-2019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"/>
          <p:cNvSpPr txBox="1"/>
          <p:nvPr/>
        </p:nvSpPr>
        <p:spPr>
          <a:xfrm>
            <a:off x="365125" y="1414463"/>
            <a:ext cx="7778750" cy="364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Letras vernáculas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Colégio Estadual Armindo Guaraná</a:t>
            </a:r>
            <a:endParaRPr/>
          </a:p>
        </p:txBody>
      </p:sp>
      <p:sp>
        <p:nvSpPr>
          <p:cNvPr id="1136" name="Google Shape;1136;p2"/>
          <p:cNvSpPr txBox="1"/>
          <p:nvPr/>
        </p:nvSpPr>
        <p:spPr>
          <a:xfrm>
            <a:off x="365125" y="862013"/>
            <a:ext cx="6618288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Subprojeto: Escritos da cidade – Experiência e  Prática de Leitura e Escrita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"/>
          <p:cNvSpPr txBox="1">
            <a:spLocks noGrp="1"/>
          </p:cNvSpPr>
          <p:nvPr>
            <p:ph type="title"/>
          </p:nvPr>
        </p:nvSpPr>
        <p:spPr>
          <a:xfrm>
            <a:off x="365125" y="222250"/>
            <a:ext cx="4206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pt-BR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"/>
          <p:cNvSpPr txBox="1">
            <a:spLocks noGrp="1"/>
          </p:cNvSpPr>
          <p:nvPr>
            <p:ph type="body" idx="1"/>
          </p:nvPr>
        </p:nvSpPr>
        <p:spPr>
          <a:xfrm>
            <a:off x="365125" y="1184275"/>
            <a:ext cx="6761163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Fazer com que os alunos desenvolvam interesse pela leitura, levando-se em consideração os escritos da cidade. Com a finalidade de despertar no aluno um senso crítico, a partir de suas experiências na sociedade, acerca também de seu papel social.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3</a:t>
            </a:fld>
            <a:endParaRPr sz="12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800" b="1"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/>
          </a:p>
        </p:txBody>
      </p:sp>
      <p:sp>
        <p:nvSpPr>
          <p:cNvPr id="1149" name="Google Shape;1149;p4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Panfletos e folders: análise crítica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Pichações e grafites: suas significações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A cidade inscrita na literatura</a:t>
            </a:r>
            <a:endParaRPr/>
          </a:p>
        </p:txBody>
      </p:sp>
      <p:sp>
        <p:nvSpPr>
          <p:cNvPr id="1150" name="Google Shape;1150;p4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b="1"/>
              <a:t>Escritos da Cidade</a:t>
            </a:r>
            <a:br>
              <a:rPr lang="pt-BR" b="1"/>
            </a:br>
            <a:r>
              <a:rPr lang="pt-BR" b="1"/>
              <a:t>Experiência e Prática de Leitura e Escrita</a:t>
            </a:r>
            <a:endParaRPr/>
          </a:p>
        </p:txBody>
      </p:sp>
      <p:sp>
        <p:nvSpPr>
          <p:cNvPr id="1156" name="Google Shape;1156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Panfletos em circulação pela cidade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Análise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Produção de panfletos</a:t>
            </a:r>
            <a:endParaRPr/>
          </a:p>
        </p:txBody>
      </p:sp>
      <p:sp>
        <p:nvSpPr>
          <p:cNvPr id="1157" name="Google Shape;1157;p5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76bd75b6e7_0_0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Panfleto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3" name="Google Shape;1163;g76bd75b6e7_0_0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g76bd75b6e7_0_0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1165" name="Google Shape;1165;g76bd75b6e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00" y="1809525"/>
            <a:ext cx="6761100" cy="280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76bd75b6e7_0_7"/>
          <p:cNvSpPr txBox="1">
            <a:spLocks noGrp="1"/>
          </p:cNvSpPr>
          <p:nvPr>
            <p:ph type="title"/>
          </p:nvPr>
        </p:nvSpPr>
        <p:spPr>
          <a:xfrm>
            <a:off x="718300" y="7269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Panfleto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1" name="Google Shape;1171;g76bd75b6e7_0_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g76bd75b6e7_0_7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1173" name="Google Shape;1173;g76bd75b6e7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425" y="1797125"/>
            <a:ext cx="6593599" cy="285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b="1"/>
              <a:t>Escritos da Cidade</a:t>
            </a:r>
            <a:br>
              <a:rPr lang="pt-BR" b="1"/>
            </a:br>
            <a:r>
              <a:rPr lang="pt-BR" b="1"/>
              <a:t>Experiência e Prática de Leitura e Escrita</a:t>
            </a:r>
            <a:endParaRPr/>
          </a:p>
        </p:txBody>
      </p:sp>
      <p:sp>
        <p:nvSpPr>
          <p:cNvPr id="1179" name="Google Shape;1179;p6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Pinchações x grafite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Arte ou vandalismo?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Significações</a:t>
            </a:r>
            <a:endParaRPr/>
          </a:p>
        </p:txBody>
      </p:sp>
      <p:sp>
        <p:nvSpPr>
          <p:cNvPr id="1180" name="Google Shape;1180;p6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800" b="1">
                <a:latin typeface="Times New Roman"/>
                <a:ea typeface="Times New Roman"/>
                <a:cs typeface="Times New Roman"/>
                <a:sym typeface="Times New Roman"/>
              </a:rPr>
              <a:t>GRAFITE</a:t>
            </a:r>
            <a:endParaRPr/>
          </a:p>
        </p:txBody>
      </p:sp>
      <p:sp>
        <p:nvSpPr>
          <p:cNvPr id="1186" name="Google Shape;1186;p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87" name="Google Shape;1187;p7"/>
          <p:cNvSpPr txBox="1">
            <a:spLocks noGrp="1"/>
          </p:cNvSpPr>
          <p:nvPr>
            <p:ph type="sldNum" idx="12"/>
          </p:nvPr>
        </p:nvSpPr>
        <p:spPr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1188" name="Google Shape;118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425" y="1733550"/>
            <a:ext cx="6710976" cy="292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206</Words>
  <Application>Microsoft Office PowerPoint</Application>
  <PresentationFormat>Apresentação na tela (16:9)</PresentationFormat>
  <Paragraphs>52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Titillium Web Light</vt:lpstr>
      <vt:lpstr>Dosis ExtraLight</vt:lpstr>
      <vt:lpstr>Arial</vt:lpstr>
      <vt:lpstr>Times New Roman</vt:lpstr>
      <vt:lpstr>Bodoni MT</vt:lpstr>
      <vt:lpstr>Mowbray template</vt:lpstr>
      <vt:lpstr>Apresentação do PowerPoint</vt:lpstr>
      <vt:lpstr>Apresentação do PowerPoint</vt:lpstr>
      <vt:lpstr>OBJETIVO</vt:lpstr>
      <vt:lpstr>METODOLOGIA</vt:lpstr>
      <vt:lpstr>Escritos da Cidade Experiência e Prática de Leitura e Escrita</vt:lpstr>
      <vt:lpstr>Panfleto</vt:lpstr>
      <vt:lpstr>Panfleto</vt:lpstr>
      <vt:lpstr>Escritos da Cidade Experiência e Prática de Leitura e Escrita</vt:lpstr>
      <vt:lpstr>GRAFITE</vt:lpstr>
      <vt:lpstr>Pinchação</vt:lpstr>
      <vt:lpstr>Escritos da Cidade Experiência e Prática de Leitura e Escrita </vt:lpstr>
      <vt:lpstr>Redação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ENCONTRO DO PIBID E RP</dc:title>
  <dc:creator>Ian</dc:creator>
  <cp:lastModifiedBy>Ian Filipe Costa Araújo</cp:lastModifiedBy>
  <cp:revision>2</cp:revision>
  <dcterms:modified xsi:type="dcterms:W3CDTF">2020-03-01T01:32:24Z</dcterms:modified>
</cp:coreProperties>
</file>