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61" r:id="rId3"/>
    <p:sldId id="289" r:id="rId4"/>
    <p:sldId id="285" r:id="rId5"/>
    <p:sldId id="286" r:id="rId6"/>
    <p:sldId id="287" r:id="rId7"/>
    <p:sldId id="288" r:id="rId8"/>
    <p:sldId id="293" r:id="rId9"/>
    <p:sldId id="294" r:id="rId10"/>
    <p:sldId id="295" r:id="rId11"/>
    <p:sldId id="296" r:id="rId12"/>
    <p:sldId id="291" r:id="rId13"/>
    <p:sldId id="292" r:id="rId14"/>
    <p:sldId id="290" r:id="rId15"/>
    <p:sldId id="279" r:id="rId16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8"/>
      <p:bold r:id="rId19"/>
      <p:italic r:id="rId20"/>
      <p:boldItalic r:id="rId21"/>
    </p:embeddedFont>
    <p:embeddedFont>
      <p:font typeface="Dosis ExtraLight" panose="020B0604020202020204" charset="0"/>
      <p:regular r:id="rId22"/>
      <p:bold r:id="rId23"/>
    </p:embeddedFont>
    <p:embeddedFont>
      <p:font typeface="Titillium Web Light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BFB7"/>
    <a:srgbClr val="00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0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DD39C9B0-6A97-4F89-9604-63B986939A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5159EF8F-C055-431F-B6D7-DA463B567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833;g35f391192_00:notes">
            <a:extLst>
              <a:ext uri="{FF2B5EF4-FFF2-40B4-BE49-F238E27FC236}">
                <a16:creationId xmlns:a16="http://schemas.microsoft.com/office/drawing/2014/main" id="{15BC825A-2625-4697-93BC-4BE486B91F3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7171" name="Google Shape;3834;g35f391192_00:notes">
            <a:extLst>
              <a:ext uri="{FF2B5EF4-FFF2-40B4-BE49-F238E27FC236}">
                <a16:creationId xmlns:a16="http://schemas.microsoft.com/office/drawing/2014/main" id="{6DD362A5-5AED-44A5-8C7E-86AD426DF8F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867;p:notes">
            <a:extLst>
              <a:ext uri="{FF2B5EF4-FFF2-40B4-BE49-F238E27FC236}">
                <a16:creationId xmlns:a16="http://schemas.microsoft.com/office/drawing/2014/main" id="{18E87E3B-B652-4D14-8233-2DC7199C830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9219" name="Google Shape;3868;p:notes">
            <a:extLst>
              <a:ext uri="{FF2B5EF4-FFF2-40B4-BE49-F238E27FC236}">
                <a16:creationId xmlns:a16="http://schemas.microsoft.com/office/drawing/2014/main" id="{B0EF3ED3-49CD-4104-B023-C2E85133F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4035;g35ed75ccf_022:notes">
            <a:extLst>
              <a:ext uri="{FF2B5EF4-FFF2-40B4-BE49-F238E27FC236}">
                <a16:creationId xmlns:a16="http://schemas.microsoft.com/office/drawing/2014/main" id="{F95E712A-2DF2-4C0E-AF52-C8002440B7A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2291" name="Google Shape;4036;g35ed75ccf_022:notes">
            <a:extLst>
              <a:ext uri="{FF2B5EF4-FFF2-40B4-BE49-F238E27FC236}">
                <a16:creationId xmlns:a16="http://schemas.microsoft.com/office/drawing/2014/main" id="{26349350-F5AC-435C-BF29-B95AD8A81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409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17A57E2-E992-4BBA-9EFB-5C517A033CE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329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B8928041-27A6-490F-981B-C8604EBB49B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358DA9-3858-4F5C-A076-B7FCD1BA29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80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pPr>
              <a:defRPr/>
            </a:pPr>
            <a:fld id="{ABD449B4-0A03-4DB1-B8E8-E0075C91274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0673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>
            <a:extLst>
              <a:ext uri="{FF2B5EF4-FFF2-40B4-BE49-F238E27FC236}">
                <a16:creationId xmlns:a16="http://schemas.microsoft.com/office/drawing/2014/main" id="{EB85AB70-1A48-4DE7-8565-AA1DAC493B0D}"/>
              </a:ext>
            </a:extLst>
          </p:cNvPr>
          <p:cNvSpPr txBox="1">
            <a:spLocks/>
          </p:cNvSpPr>
          <p:nvPr/>
        </p:nvSpPr>
        <p:spPr>
          <a:xfrm>
            <a:off x="0" y="3443849"/>
            <a:ext cx="6324508" cy="190068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fontAlgn="auto" hangingPunct="1">
              <a:defRPr/>
            </a:pP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Discentes: </a:t>
            </a:r>
            <a:r>
              <a:rPr lang="pt-BR" sz="1700" b="1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Driele</a:t>
            </a: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Lopes Matos</a:t>
            </a:r>
          </a:p>
          <a:p>
            <a:pPr>
              <a:defRPr/>
            </a:pP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                  Maria Graziela Correia</a:t>
            </a:r>
          </a:p>
          <a:p>
            <a:pPr>
              <a:defRPr/>
            </a:pP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                  Milena Vieira dos Santos</a:t>
            </a:r>
          </a:p>
          <a:p>
            <a:pPr>
              <a:defRPr/>
            </a:pPr>
            <a:endParaRPr lang="pt-BR" sz="17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defRPr/>
            </a:pP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Supervisor: </a:t>
            </a:r>
            <a:r>
              <a:rPr lang="pt-BR" sz="1700" b="1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Edilma</a:t>
            </a: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Santos</a:t>
            </a:r>
          </a:p>
          <a:p>
            <a:pPr eaLnBrk="1" fontAlgn="auto" hangingPunct="1">
              <a:defRPr/>
            </a:pP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Coordenador:</a:t>
            </a:r>
            <a:r>
              <a:rPr lang="pt-BR" sz="17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Prof. Dr. Wilton James Bernardo-Santos</a:t>
            </a:r>
            <a:br>
              <a:rPr lang="pt-BR" sz="17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pt-BR" sz="17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8" name="Imagem 3809">
            <a:extLst>
              <a:ext uri="{FF2B5EF4-FFF2-40B4-BE49-F238E27FC236}">
                <a16:creationId xmlns:a16="http://schemas.microsoft.com/office/drawing/2014/main" id="{7B158E12-8416-4178-9E48-41260CC0A7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m 3807">
            <a:extLst>
              <a:ext uri="{FF2B5EF4-FFF2-40B4-BE49-F238E27FC236}">
                <a16:creationId xmlns:a16="http://schemas.microsoft.com/office/drawing/2014/main" id="{D9078B74-DF2D-4A86-B3B0-C326C46A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m 22" descr="logo-original-fundo-claro.png">
            <a:extLst>
              <a:ext uri="{FF2B5EF4-FFF2-40B4-BE49-F238E27FC236}">
                <a16:creationId xmlns:a16="http://schemas.microsoft.com/office/drawing/2014/main" id="{FA8EBB6B-86A5-4E05-B7B2-C6B98AD699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6" descr="download.png">
            <a:extLst>
              <a:ext uri="{FF2B5EF4-FFF2-40B4-BE49-F238E27FC236}">
                <a16:creationId xmlns:a16="http://schemas.microsoft.com/office/drawing/2014/main" id="{129E2513-54EA-4014-8AF2-EF64564B35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7" descr="logo prograd.png">
            <a:extLst>
              <a:ext uri="{FF2B5EF4-FFF2-40B4-BE49-F238E27FC236}">
                <a16:creationId xmlns:a16="http://schemas.microsoft.com/office/drawing/2014/main" id="{A5B843BB-7EDB-4EA7-90F4-F641DF6EAA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251619" y="1182111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A89B01-9E3C-4B66-A66C-C607875122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347666-A193-4FE8-BDF4-52F9BDEFA4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7975"/>
            <a:ext cx="7089775" cy="1397000"/>
          </a:xfrm>
        </p:spPr>
        <p:txBody>
          <a:bodyPr/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Escritos da Cidade e Práticas de Leitura e Escrita</a:t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17979D-7A9C-4335-BFE1-B0ADF8E8DA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03350"/>
            <a:ext cx="7437438" cy="3343275"/>
          </a:xfrm>
        </p:spPr>
        <p:txBody>
          <a:bodyPr/>
          <a:lstStyle/>
          <a:p>
            <a:pPr marL="76200" indent="0" algn="just">
              <a:buNone/>
            </a:pPr>
            <a:r>
              <a:rPr lang="pt-BR" sz="1800" b="1" dirty="0"/>
              <a:t>Terceira etapa</a:t>
            </a:r>
          </a:p>
          <a:p>
            <a:pPr marL="76200" indent="0" algn="just">
              <a:buNone/>
            </a:pPr>
            <a:endParaRPr lang="pt-BR" sz="1800" i="1" dirty="0"/>
          </a:p>
          <a:p>
            <a:pPr marL="76200" indent="0" algn="just">
              <a:buNone/>
            </a:pPr>
            <a:r>
              <a:rPr lang="pt-BR" sz="1800" i="1" dirty="0"/>
              <a:t>Literatura: Representação da sociedade</a:t>
            </a:r>
          </a:p>
          <a:p>
            <a:pPr marL="76200" indent="0" algn="just">
              <a:buNone/>
            </a:pPr>
            <a:r>
              <a:rPr lang="pt-BR" sz="1800" i="1" dirty="0"/>
              <a:t>A Literatura como agente de humanização e transformação do sujeito leitor</a:t>
            </a:r>
          </a:p>
          <a:p>
            <a:pPr marL="76200" indent="0" algn="just">
              <a:buNone/>
            </a:pPr>
            <a:endParaRPr lang="pt-BR" sz="1800" i="1" dirty="0"/>
          </a:p>
          <a:p>
            <a:pPr marL="76200" indent="0" algn="just">
              <a:buNone/>
            </a:pPr>
            <a:r>
              <a:rPr lang="pt-BR" sz="1800" b="1" i="1" dirty="0"/>
              <a:t>“Sim; a poesia, o romance, o drama, a literatura toda enfim, deve ser realista, quero dizer: deve estar de acordo com a natureza, , com a verdade, com a ciência; deve ser um eco fiel da verdade humana”. ( ROMERO, 2002)</a:t>
            </a:r>
          </a:p>
        </p:txBody>
      </p:sp>
    </p:spTree>
    <p:extLst>
      <p:ext uri="{BB962C8B-B14F-4D97-AF65-F5344CB8AC3E}">
        <p14:creationId xmlns:p14="http://schemas.microsoft.com/office/powerpoint/2010/main" val="404124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D6C6F3-A014-4340-9F94-2DBEAE0856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4CD7F5D-75CA-445C-B975-55F98B72FC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6761163" cy="652463"/>
          </a:xfrm>
        </p:spPr>
        <p:txBody>
          <a:bodyPr/>
          <a:lstStyle/>
          <a:p>
            <a:r>
              <a:rPr lang="pt-BR" sz="1800" dirty="0"/>
              <a:t>-Leitura e interpretação de músicas e textos literários</a:t>
            </a:r>
            <a:br>
              <a:rPr lang="pt-BR" sz="1800" dirty="0"/>
            </a:br>
            <a:r>
              <a:rPr lang="pt-BR" sz="1800" dirty="0"/>
              <a:t>-Realização de debates, atividades e confecção de acrósticos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B22D37-6520-B54C-9DC7-A6E1FFCF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3" y="1051414"/>
            <a:ext cx="6901700" cy="217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F39B1B-78E9-49B5-A30F-D44B62D5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12" y="3354689"/>
            <a:ext cx="3145428" cy="155356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83DC2E-229F-4F85-AFAB-687BFF806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3843668" y="3358815"/>
            <a:ext cx="3565624" cy="14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0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60788A-F3F6-4D7A-8FD6-9CDF89D071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5FCBBE-EDAE-46E3-B5A3-8C2B772BA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7975"/>
            <a:ext cx="6761163" cy="585788"/>
          </a:xfrm>
        </p:spPr>
        <p:txBody>
          <a:bodyPr/>
          <a:lstStyle/>
          <a:p>
            <a:r>
              <a:rPr lang="pt-BR" sz="2000" b="1" dirty="0"/>
              <a:t>Fotos e momentos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3159F6-7B78-4F8D-8C8B-6EDF0097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00" y="1069449"/>
            <a:ext cx="2492458" cy="24924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45E9E28-1239-4D7E-995C-C0161766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6" y="893135"/>
            <a:ext cx="3870251" cy="19138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EF8D7BD-DFD8-48E4-B9B3-F0CAEB36D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650" y="2806995"/>
            <a:ext cx="3816977" cy="18902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73B3E75-CD85-4099-A1FA-05F8C4D2F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00" y="3420986"/>
            <a:ext cx="2492458" cy="14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F23DDD-7AC0-412C-913D-68101B67B8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4830075-AA52-4F17-A4F7-8B1F821E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5" y="205912"/>
            <a:ext cx="4354936" cy="24496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4E54D04-309B-4CEF-B461-85601F96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5" y="2655564"/>
            <a:ext cx="4354936" cy="22609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2B05E51-8781-4171-94CC-702D29518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81" y="260497"/>
            <a:ext cx="2803878" cy="46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19C894-0F09-4A5F-82BB-0C28E1AD82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7F192-727D-40DF-BDF4-07B1B07FD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9775"/>
            <a:ext cx="6761163" cy="738188"/>
          </a:xfrm>
        </p:spPr>
        <p:txBody>
          <a:bodyPr/>
          <a:lstStyle/>
          <a:p>
            <a:r>
              <a:rPr lang="pt-BR" sz="2000" b="1" dirty="0"/>
              <a:t>Referências: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970DBB-CB24-423A-B6A0-00B1E2C0D38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77963"/>
            <a:ext cx="6761163" cy="3235325"/>
          </a:xfrm>
        </p:spPr>
        <p:txBody>
          <a:bodyPr/>
          <a:lstStyle/>
          <a:p>
            <a:pPr marL="76200" indent="0">
              <a:buNone/>
            </a:pPr>
            <a:r>
              <a:rPr lang="pt-BR" dirty="0"/>
              <a:t>NUNES, José Horta. “Aspectos da forma histórica do leitor brasileiro na atualidade”. In: ORLANDI, </a:t>
            </a:r>
            <a:r>
              <a:rPr lang="pt-BR" dirty="0" err="1"/>
              <a:t>Eni</a:t>
            </a:r>
            <a:r>
              <a:rPr lang="pt-BR" dirty="0"/>
              <a:t> Puccinelli (Org.). </a:t>
            </a:r>
            <a:r>
              <a:rPr lang="pt-BR" i="1" dirty="0"/>
              <a:t>A leitura e os leitores</a:t>
            </a:r>
            <a:r>
              <a:rPr lang="pt-BR" dirty="0"/>
              <a:t>. São Paulo: Pontes, 1998, p. 25-45.</a:t>
            </a:r>
          </a:p>
          <a:p>
            <a:pPr marL="76200" indent="0">
              <a:buNone/>
            </a:pPr>
            <a:endParaRPr lang="pt-BR" dirty="0"/>
          </a:p>
          <a:p>
            <a:pPr marL="76200" indent="0">
              <a:buNone/>
            </a:pPr>
            <a:r>
              <a:rPr lang="pt-BR" dirty="0"/>
              <a:t>ROMERO, Silvio. </a:t>
            </a:r>
            <a:r>
              <a:rPr lang="pt-BR" i="1" dirty="0"/>
              <a:t>Literatura, história e crítica</a:t>
            </a:r>
            <a:r>
              <a:rPr lang="pt-BR" dirty="0"/>
              <a:t>. Rio de Janeiro: Imago Editora, 2002</a:t>
            </a:r>
          </a:p>
          <a:p>
            <a:pPr marL="76200" indent="0">
              <a:buNone/>
            </a:pPr>
            <a:endParaRPr lang="pt-BR" dirty="0"/>
          </a:p>
          <a:p>
            <a:pPr marL="76200" indent="0">
              <a:buNone/>
            </a:pPr>
            <a:r>
              <a:rPr lang="pt-BR" dirty="0"/>
              <a:t>TFOUNI, Leda </a:t>
            </a:r>
            <a:r>
              <a:rPr lang="pt-BR" dirty="0" err="1"/>
              <a:t>Verdiani</a:t>
            </a:r>
            <a:r>
              <a:rPr lang="pt-BR" dirty="0"/>
              <a:t>. </a:t>
            </a:r>
            <a:r>
              <a:rPr lang="pt-BR" i="1" dirty="0"/>
              <a:t>Adultos Não- alfabetizados em uma Sociedade Letrada</a:t>
            </a:r>
            <a:r>
              <a:rPr lang="pt-BR" dirty="0"/>
              <a:t>. São Paulo: Cortez Editora, 2006.</a:t>
            </a:r>
          </a:p>
          <a:p>
            <a:pPr marL="76200" indent="0">
              <a:buNone/>
            </a:pPr>
            <a:endParaRPr lang="pt-BR" dirty="0"/>
          </a:p>
          <a:p>
            <a:pPr marL="76200" indent="0">
              <a:buNone/>
            </a:pPr>
            <a:endParaRPr lang="pt-BR" dirty="0"/>
          </a:p>
          <a:p>
            <a:pPr marL="76200" indent="0">
              <a:buNone/>
            </a:pPr>
            <a:endParaRPr lang="pt-BR" dirty="0"/>
          </a:p>
          <a:p>
            <a:pPr marL="762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18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Google Shape;4041;p36">
            <a:extLst>
              <a:ext uri="{FF2B5EF4-FFF2-40B4-BE49-F238E27FC236}">
                <a16:creationId xmlns:a16="http://schemas.microsoft.com/office/drawing/2014/main" id="{E414958B-E175-4703-9BA9-E05C575F5DC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2E9AEF2-5041-46B5-8581-0DD211ADABAD}" type="slidenum">
              <a:rPr lang="pt-BR" altLang="pt-BR" sz="1200">
                <a:solidFill>
                  <a:srgbClr val="80BFB7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15</a:t>
            </a:fld>
            <a:endParaRPr lang="pt-BR" altLang="pt-BR" sz="1200">
              <a:solidFill>
                <a:srgbClr val="80BFB7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4038" name="Google Shape;4038;p36">
            <a:extLst>
              <a:ext uri="{FF2B5EF4-FFF2-40B4-BE49-F238E27FC236}">
                <a16:creationId xmlns:a16="http://schemas.microsoft.com/office/drawing/2014/main" id="{0DDB8D9A-E4FA-4C31-8310-36A89F799B6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Obrigado!</a:t>
            </a:r>
            <a:endParaRPr sz="6000" b="1" dirty="0">
              <a:solidFill>
                <a:schemeClr val="accent1">
                  <a:lumMod val="75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872;p18">
            <a:extLst>
              <a:ext uri="{FF2B5EF4-FFF2-40B4-BE49-F238E27FC236}">
                <a16:creationId xmlns:a16="http://schemas.microsoft.com/office/drawing/2014/main" id="{37E71643-0C21-4F43-8ED6-EAF805858103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D2C17BF-C395-4F11-AB5B-194591DB72B5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2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F1C3608-792B-4BE0-A523-0DA18421DD1E}"/>
              </a:ext>
            </a:extLst>
          </p:cNvPr>
          <p:cNvSpPr txBox="1">
            <a:spLocks/>
          </p:cNvSpPr>
          <p:nvPr/>
        </p:nvSpPr>
        <p:spPr>
          <a:xfrm>
            <a:off x="266699" y="309560"/>
            <a:ext cx="7186724" cy="41561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fontAlgn="auto" hangingPunct="1">
              <a:defRPr/>
            </a:pPr>
            <a:endParaRPr lang="pt-BR" sz="2800" b="1" kern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fontAlgn="auto" hangingPunct="1">
              <a:defRPr/>
            </a:pPr>
            <a:endParaRPr lang="pt-BR" sz="2800" b="1" kern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fontAlgn="auto" hangingPunct="1">
              <a:defRPr/>
            </a:pPr>
            <a:r>
              <a:rPr lang="pt-BR" sz="2800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PIBID 2018-2019</a:t>
            </a:r>
          </a:p>
          <a:p>
            <a:pPr eaLnBrk="1" fontAlgn="auto" hangingPunct="1">
              <a:defRPr/>
            </a:pPr>
            <a:r>
              <a:rPr lang="pt-BR" sz="2800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Subprojeto: Escritos da Cidade e Práticas de Escrita e Leitura</a:t>
            </a:r>
          </a:p>
          <a:p>
            <a:pPr eaLnBrk="1" fontAlgn="auto" hangingPunct="1">
              <a:defRPr/>
            </a:pPr>
            <a:endParaRPr lang="pt-BR" sz="2800" b="1" kern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fontAlgn="auto" hangingPunct="1">
              <a:defRPr/>
            </a:pPr>
            <a:endParaRPr lang="pt-BR" sz="2800" b="1" kern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fontAlgn="auto" hangingPunct="1">
              <a:defRPr/>
            </a:pP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Letras Vernáculas</a:t>
            </a:r>
          </a:p>
          <a:p>
            <a:pPr eaLnBrk="1" fontAlgn="auto" hangingPunct="1">
              <a:defRPr/>
            </a:pPr>
            <a:endParaRPr lang="pt-BR" sz="2800" i="1" kern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fontAlgn="auto" hangingPunct="1">
              <a:defRPr/>
            </a:pP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Colégio Estadual Professora </a:t>
            </a:r>
            <a:r>
              <a:rPr lang="pt-BR" sz="2800" i="1" kern="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Glorita</a:t>
            </a: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Portugal</a:t>
            </a:r>
            <a:r>
              <a:rPr lang="pt-BR" sz="2800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196" name="Espaço Reservado para Texto 2">
            <a:extLst>
              <a:ext uri="{FF2B5EF4-FFF2-40B4-BE49-F238E27FC236}">
                <a16:creationId xmlns:a16="http://schemas.microsoft.com/office/drawing/2014/main" id="{A8670460-1CBB-474D-BE91-AFA1C51C358D}"/>
              </a:ext>
            </a:extLst>
          </p:cNvPr>
          <p:cNvSpPr txBox="1">
            <a:spLocks/>
          </p:cNvSpPr>
          <p:nvPr/>
        </p:nvSpPr>
        <p:spPr bwMode="auto">
          <a:xfrm>
            <a:off x="1384762" y="2326420"/>
            <a:ext cx="3049015" cy="278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pt-BR" altLang="pt-BR" sz="2000"/>
          </a:p>
        </p:txBody>
      </p:sp>
      <p:sp>
        <p:nvSpPr>
          <p:cNvPr id="8197" name="Espaço Reservado para Conteúdo 2">
            <a:extLst>
              <a:ext uri="{FF2B5EF4-FFF2-40B4-BE49-F238E27FC236}">
                <a16:creationId xmlns:a16="http://schemas.microsoft.com/office/drawing/2014/main" id="{DF1418C5-1B9E-420B-93C8-BF569F178125}"/>
              </a:ext>
            </a:extLst>
          </p:cNvPr>
          <p:cNvSpPr txBox="1">
            <a:spLocks/>
          </p:cNvSpPr>
          <p:nvPr/>
        </p:nvSpPr>
        <p:spPr bwMode="auto">
          <a:xfrm>
            <a:off x="365125" y="1414463"/>
            <a:ext cx="6618288" cy="71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endParaRPr lang="pt-BR" altLang="pt-BR" sz="20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DBC560-3224-4638-8B68-7EB86E12415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A8364-0C4A-40F1-B682-066445CBAFE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1813"/>
            <a:ext cx="6761163" cy="4181475"/>
          </a:xfrm>
        </p:spPr>
        <p:txBody>
          <a:bodyPr/>
          <a:lstStyle/>
          <a:p>
            <a:pPr algn="just"/>
            <a:r>
              <a:rPr lang="pt-BR" sz="1800" b="1" dirty="0"/>
              <a:t>Nosso objetivo:</a:t>
            </a:r>
            <a:r>
              <a:rPr lang="pt-BR" sz="1800" dirty="0"/>
              <a:t> Levar o aluno a alimentar sua capacidade de construir sentidos acerca do que se lê, trazendo para o mundo textual aquilo que já guarda em seu arcabouço cognitivo, suas vivências e suas noções acerca de seu papel social. </a:t>
            </a:r>
          </a:p>
          <a:p>
            <a:pPr marL="76200" indent="0" algn="just">
              <a:buNone/>
            </a:pPr>
            <a:endParaRPr lang="pt-BR" sz="1800" dirty="0"/>
          </a:p>
          <a:p>
            <a:pPr algn="just"/>
            <a:endParaRPr lang="pt-BR" sz="1800" dirty="0"/>
          </a:p>
          <a:p>
            <a:pPr algn="just"/>
            <a:r>
              <a:rPr lang="pt-BR" sz="1800" b="1" dirty="0"/>
              <a:t>Nossa metodologia:</a:t>
            </a:r>
            <a:endParaRPr lang="pt-BR" sz="1800" dirty="0"/>
          </a:p>
          <a:p>
            <a:pPr marL="76200" indent="0" algn="just">
              <a:buNone/>
            </a:pPr>
            <a:r>
              <a:rPr lang="pt-BR" sz="1800" dirty="0"/>
              <a:t>                  Demarcou-se em três momentos específicos:</a:t>
            </a:r>
          </a:p>
          <a:p>
            <a:pPr marL="76200" indent="0" algn="just">
              <a:buNone/>
            </a:pPr>
            <a:r>
              <a:rPr lang="pt-BR" sz="1800" dirty="0"/>
              <a:t>1. Panfletos e Folders: influências na formação do leitor ativo</a:t>
            </a:r>
          </a:p>
          <a:p>
            <a:pPr marL="76200" indent="0" algn="just">
              <a:buNone/>
            </a:pPr>
            <a:r>
              <a:rPr lang="pt-BR" sz="1800" dirty="0"/>
              <a:t>2. Pichações: indignação e resistência</a:t>
            </a:r>
          </a:p>
          <a:p>
            <a:pPr marL="76200" indent="0" algn="just">
              <a:buNone/>
            </a:pPr>
            <a:r>
              <a:rPr lang="pt-BR" sz="1800" dirty="0"/>
              <a:t>3. A Literatura como representação da sociedade </a:t>
            </a:r>
          </a:p>
        </p:txBody>
      </p:sp>
    </p:spTree>
    <p:extLst>
      <p:ext uri="{BB962C8B-B14F-4D97-AF65-F5344CB8AC3E}">
        <p14:creationId xmlns:p14="http://schemas.microsoft.com/office/powerpoint/2010/main" val="59056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7AE7222B-6004-4843-8C9A-52718BC7CB2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0ADE37E-4FE0-4456-B155-59F5166A0242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4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8F96E3-1CE8-4D6F-923E-1BDD2E4B5B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5918200" cy="1414463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Escritos da Cidade e Práticas de Leitura e Escrita</a:t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800" b="1" dirty="0">
              <a:solidFill>
                <a:schemeClr val="accent1">
                  <a:lumMod val="75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F81E57-24C7-476D-9576-E5A6497647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92238"/>
            <a:ext cx="7088188" cy="3609975"/>
          </a:xfrm>
        </p:spPr>
        <p:txBody>
          <a:bodyPr/>
          <a:lstStyle/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r>
              <a:rPr lang="pt-BR" altLang="pt-BR" sz="2000" b="1" dirty="0">
                <a:solidFill>
                  <a:schemeClr val="accent1">
                    <a:lumMod val="75000"/>
                  </a:schemeClr>
                </a:solidFill>
              </a:rPr>
              <a:t>Primeira etapa</a:t>
            </a: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r>
              <a:rPr lang="pt-BR" altLang="pt-BR" sz="2000" i="1" dirty="0">
                <a:solidFill>
                  <a:schemeClr val="accent1">
                    <a:lumMod val="75000"/>
                  </a:schemeClr>
                </a:solidFill>
              </a:rPr>
              <a:t>Panfletos e folders: influências na formação do leitor ativo</a:t>
            </a: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endParaRPr lang="pt-BR" alt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r>
              <a:rPr lang="pt-BR" altLang="pt-BR" sz="2000" i="1" dirty="0">
                <a:solidFill>
                  <a:schemeClr val="accent1">
                    <a:lumMod val="75000"/>
                  </a:schemeClr>
                </a:solidFill>
              </a:rPr>
              <a:t>A cidade escrita e as capacidades ler e interpretar</a:t>
            </a: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algn="just" eaLnBrk="1" fontAlgn="auto" hangingPunct="1">
              <a:buClr>
                <a:srgbClr val="D3EBD5"/>
              </a:buClr>
              <a:buNone/>
              <a:defRPr/>
            </a:pPr>
            <a:r>
              <a:rPr lang="pt-BR" sz="1600" b="1" i="1" dirty="0">
                <a:solidFill>
                  <a:schemeClr val="accent1">
                    <a:lumMod val="75000"/>
                  </a:schemeClr>
                </a:solidFill>
              </a:rPr>
              <a:t>“Viver na contemporaneidade exige o letramento, o qual focaliza os aspectos sócio históricos da aquisição de um sistema escrito por uma sociedade.” (TFOUNI, 2006)</a:t>
            </a: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endParaRPr lang="pt-BR" alt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endParaRPr lang="pt-BR" alt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accent1">
                  <a:lumMod val="75000"/>
                </a:schemeClr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7C9630-9997-485E-A417-26EF4A9330C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D0D2CD-720C-43EB-982C-9A8645B931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0213"/>
            <a:ext cx="6761163" cy="846137"/>
          </a:xfrm>
        </p:spPr>
        <p:txBody>
          <a:bodyPr/>
          <a:lstStyle/>
          <a:p>
            <a:r>
              <a:rPr lang="pt-BR" sz="1800" dirty="0"/>
              <a:t>- Elaboração de textos</a:t>
            </a:r>
            <a:br>
              <a:rPr lang="pt-BR" sz="1800" dirty="0"/>
            </a:br>
            <a:r>
              <a:rPr lang="pt-BR" sz="1800" dirty="0"/>
              <a:t>- Momento criativo: confecção de panfletos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41101C-1051-4ADC-B013-252239E0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3183" y="1275908"/>
            <a:ext cx="2264736" cy="352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5CDB741-98DB-4BBC-A600-6F3B52E5D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3713"/>
            <a:ext cx="2717569" cy="352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44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7ED883-3A40-47D3-A21C-128999C686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9A237E-CECF-4527-AF57-4A56FF75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021898"/>
            <a:ext cx="2241118" cy="285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E67A83-8D2D-4AB5-903B-F4A50A1A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633" y="965935"/>
            <a:ext cx="2164167" cy="330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87C0B61-F4F1-418E-A1D5-5657249E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00" y="1740932"/>
            <a:ext cx="1848470" cy="175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67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5AEEC6-9CD4-4D98-ACB0-96CB56680A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  <p:pic>
        <p:nvPicPr>
          <p:cNvPr id="5" name="Imagem 4" descr="Uma imagem contendo texto, quadro de comunicações&#10;&#10;Descrição gerada automaticamente">
            <a:extLst>
              <a:ext uri="{FF2B5EF4-FFF2-40B4-BE49-F238E27FC236}">
                <a16:creationId xmlns:a16="http://schemas.microsoft.com/office/drawing/2014/main" id="{1B00B504-95CA-40C6-A7A4-C847E08EC3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6" y="573766"/>
            <a:ext cx="2721492" cy="399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Uma imagem contendo texto, quadro de comunicações&#10;&#10;Descrição gerada automaticamente">
            <a:extLst>
              <a:ext uri="{FF2B5EF4-FFF2-40B4-BE49-F238E27FC236}">
                <a16:creationId xmlns:a16="http://schemas.microsoft.com/office/drawing/2014/main" id="{8ED0BC8C-B9DF-435D-9FE1-6706D9EB17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77" y="754910"/>
            <a:ext cx="2990311" cy="345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90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DB92F-08C0-47F7-9AE5-FA2764767D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474EE6-7FA0-4A1D-884D-B2CC024A90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6761163" cy="1382713"/>
          </a:xfrm>
        </p:spPr>
        <p:txBody>
          <a:bodyPr/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Escritos da Cidade e Práticas de Leitura e Escrita</a:t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51297E-A4B7-4354-80B9-C633E1E6544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500188"/>
            <a:ext cx="7358063" cy="3124200"/>
          </a:xfrm>
        </p:spPr>
        <p:txBody>
          <a:bodyPr/>
          <a:lstStyle/>
          <a:p>
            <a:pPr marL="76200" indent="0" algn="just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Segunda etapa</a:t>
            </a:r>
          </a:p>
          <a:p>
            <a:pPr marL="76200" indent="0" algn="just">
              <a:buNone/>
            </a:pPr>
            <a:endParaRPr lang="pt-BR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algn="just">
              <a:buNone/>
            </a:pPr>
            <a:r>
              <a:rPr lang="pt-BR" sz="1800" i="1" dirty="0">
                <a:solidFill>
                  <a:schemeClr val="accent1">
                    <a:lumMod val="75000"/>
                  </a:schemeClr>
                </a:solidFill>
              </a:rPr>
              <a:t>Pichações: indignação e resistência</a:t>
            </a:r>
          </a:p>
          <a:p>
            <a:pPr marL="76200" indent="0" algn="just">
              <a:buNone/>
            </a:pPr>
            <a:r>
              <a:rPr lang="pt-BR" sz="1800" i="1" dirty="0">
                <a:solidFill>
                  <a:schemeClr val="accent1">
                    <a:lumMod val="75000"/>
                  </a:schemeClr>
                </a:solidFill>
              </a:rPr>
              <a:t>Pichação é vandalismo ou arte?</a:t>
            </a:r>
          </a:p>
          <a:p>
            <a:pPr marL="76200" indent="0" algn="just">
              <a:buNone/>
            </a:pPr>
            <a:endParaRPr lang="pt-BR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algn="just">
              <a:buNone/>
            </a:pP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algn="just">
              <a:buNone/>
            </a:pPr>
            <a:r>
              <a:rPr lang="pt-BR" sz="1600" b="1" i="1" dirty="0">
                <a:solidFill>
                  <a:schemeClr val="accent1">
                    <a:lumMod val="75000"/>
                  </a:schemeClr>
                </a:solidFill>
              </a:rPr>
              <a:t>“Em sentido amplo, pode-se ter na leitura uma espécie de julgamento, de avaliação, de apreciação do que é lido”. (NUNES, 1998) </a:t>
            </a:r>
          </a:p>
          <a:p>
            <a:pPr marL="76200" indent="0" algn="just">
              <a:buNone/>
            </a:pP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1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A2FE1B-4073-4F35-99DD-5BC260ADF06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C358DA9-3858-4F5C-A076-B7FCD1BA2905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3719BBE-A732-4BDA-B2B9-80B7DE641D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6063"/>
            <a:ext cx="6759575" cy="869950"/>
          </a:xfrm>
        </p:spPr>
        <p:txBody>
          <a:bodyPr/>
          <a:lstStyle/>
          <a:p>
            <a:r>
              <a:rPr lang="pt-BR" sz="1600" dirty="0"/>
              <a:t>-Elaboração de textos e debates sobre respeito à diversidade</a:t>
            </a:r>
            <a:br>
              <a:rPr lang="pt-BR" sz="1600" dirty="0"/>
            </a:br>
            <a:r>
              <a:rPr lang="pt-BR" sz="1600" dirty="0"/>
              <a:t>-Confecção das próprias “pichações”</a:t>
            </a:r>
            <a:br>
              <a:rPr lang="pt-BR" sz="1600" dirty="0"/>
            </a:br>
            <a:r>
              <a:rPr lang="pt-BR" sz="16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17C274-B5DD-4E1B-B9FA-75797B2422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32" y="1373192"/>
            <a:ext cx="2096770" cy="323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7B8E4F-DE5C-44FA-8812-91F2F1A7D93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0" y="1373191"/>
            <a:ext cx="1984375" cy="323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E54A551-312B-409F-9632-B5970BE7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663" y="1631669"/>
            <a:ext cx="2674941" cy="297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932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261</TotalTime>
  <Words>540</Words>
  <Application>Microsoft Office PowerPoint</Application>
  <PresentationFormat>Apresentação na tela (16:9)</PresentationFormat>
  <Paragraphs>74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Titillium Web Light</vt:lpstr>
      <vt:lpstr>Dosis ExtraLight</vt:lpstr>
      <vt:lpstr>Arial</vt:lpstr>
      <vt:lpstr>Bodoni MT</vt:lpstr>
      <vt:lpstr>Tema Pibid</vt:lpstr>
      <vt:lpstr>Apresentação do PowerPoint</vt:lpstr>
      <vt:lpstr>Apresentação do PowerPoint</vt:lpstr>
      <vt:lpstr>Apresentação do PowerPoint</vt:lpstr>
      <vt:lpstr>Escritos da Cidade e Práticas de Leitura e Escrita </vt:lpstr>
      <vt:lpstr>- Elaboração de textos - Momento criativo: confecção de panfletos</vt:lpstr>
      <vt:lpstr>Apresentação do PowerPoint</vt:lpstr>
      <vt:lpstr>Apresentação do PowerPoint</vt:lpstr>
      <vt:lpstr>Escritos da Cidade e Práticas de Leitura e Escrita </vt:lpstr>
      <vt:lpstr>-Elaboração de textos e debates sobre respeito à diversidade -Confecção das próprias “pichações”  </vt:lpstr>
      <vt:lpstr>Escritos da Cidade e Práticas de Leitura e Escrita </vt:lpstr>
      <vt:lpstr>-Leitura e interpretação de músicas e textos literários -Realização de debates, atividades e confecção de acrósticos</vt:lpstr>
      <vt:lpstr>Fotos e momentos </vt:lpstr>
      <vt:lpstr>Apresentação do PowerPoint</vt:lpstr>
      <vt:lpstr>Referências: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Ian Filipe Costa Araújo</cp:lastModifiedBy>
  <cp:revision>162</cp:revision>
  <dcterms:modified xsi:type="dcterms:W3CDTF">2020-03-01T01:40:13Z</dcterms:modified>
</cp:coreProperties>
</file>