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5"/>
  </p:notesMasterIdLst>
  <p:handoutMasterIdLst>
    <p:handoutMasterId r:id="rId16"/>
  </p:handoutMasterIdLst>
  <p:sldIdLst>
    <p:sldId id="256" r:id="rId5"/>
    <p:sldId id="259" r:id="rId6"/>
    <p:sldId id="304" r:id="rId7"/>
    <p:sldId id="307" r:id="rId8"/>
    <p:sldId id="303" r:id="rId9"/>
    <p:sldId id="305" r:id="rId10"/>
    <p:sldId id="301" r:id="rId11"/>
    <p:sldId id="297" r:id="rId12"/>
    <p:sldId id="302" r:id="rId13"/>
    <p:sldId id="306" r:id="rId14"/>
  </p:sldIdLst>
  <p:sldSz cx="12188825" cy="6858000"/>
  <p:notesSz cx="6858000" cy="9144000"/>
  <p:defaultTextStyle>
    <a:defPPr rtl="0"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103" autoAdjust="0"/>
    <p:restoredTop sz="94280" autoAdjust="0"/>
  </p:normalViewPr>
  <p:slideViewPr>
    <p:cSldViewPr>
      <p:cViewPr varScale="1">
        <p:scale>
          <a:sx n="72" d="100"/>
          <a:sy n="72" d="100"/>
        </p:scale>
        <p:origin x="612" y="78"/>
      </p:cViewPr>
      <p:guideLst>
        <p:guide pos="3839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63" d="100"/>
          <a:sy n="63" d="100"/>
        </p:scale>
        <p:origin x="1986" y="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r>
              <a:rPr lang="en-US"/>
              <a:t>02/08/2016</a:t>
            </a:r>
            <a:endParaRPr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fld id="{9C567D4A-04CB-4EDF-8FB1-342A02FC8EC5}" type="slidenum">
              <a:r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01253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r>
              <a:rPr lang="en-US"/>
              <a:t>02/08/2016</a:t>
            </a:r>
            <a:endParaRPr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t>Clique para editar o texto Mestre</a:t>
            </a:r>
          </a:p>
          <a:p>
            <a:pPr lvl="1" rtl="0"/>
            <a:r>
              <a:t>Segundo nível</a:t>
            </a:r>
          </a:p>
          <a:p>
            <a:pPr lvl="2" rtl="0"/>
            <a:r>
              <a:t>Terceiro nível</a:t>
            </a:r>
          </a:p>
          <a:p>
            <a:pPr lvl="3" rtl="0"/>
            <a:r>
              <a:t>Quarto nível</a:t>
            </a:r>
          </a:p>
          <a:p>
            <a:pPr lvl="4" rtl="0"/>
            <a:r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fld id="{2E61351F-DBB1-4664-ADA9-83BC7CB8848D}" type="slidenum">
              <a:r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423620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8FFA26-9E30-4897-83CC-1B17E4265A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603" y="1122363"/>
            <a:ext cx="9141619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4B6A29B-3E9D-47BA-9D18-49BDFA0485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603" y="3602038"/>
            <a:ext cx="9141619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82B862B-A59F-45BA-83D2-EDC14DE499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8B6C9-701F-4B02-B263-B0ABC4C6DA53}" type="datetimeFigureOut">
              <a:rPr lang="pt-BR" smtClean="0"/>
              <a:t>24/10/2018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7D88F22-E208-4ADC-BA56-88A10830F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DA31EF2-2A17-47E1-9000-EB9A4443E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5BF34-8AD9-422B-BE9B-5D32A0A6D1C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31023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77660E-2FC9-4508-9E7A-99E5992E1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5347752B-4230-45BC-9BBA-59EB2AC8CB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CEE2117-8D3A-4F32-A8EF-0A6A66C556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8B6C9-701F-4B02-B263-B0ABC4C6DA53}" type="datetimeFigureOut">
              <a:rPr lang="pt-BR" smtClean="0"/>
              <a:t>24/10/2018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632C02C-9703-4C77-82C5-4A3F840348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E67457C-9CB4-4653-A99A-99FF82D54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5BF34-8AD9-422B-BE9B-5D32A0A6D1C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345171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658BBE0-8FD3-4FFA-98FC-C511B44F70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2628" y="365125"/>
            <a:ext cx="2628215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230560E1-8055-43B0-ABE5-EB5FCE3264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7982" y="365125"/>
            <a:ext cx="7732286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7569E3B-498A-4565-8BC8-3903146B5F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8B6C9-701F-4B02-B263-B0ABC4C6DA53}" type="datetimeFigureOut">
              <a:rPr lang="pt-BR" smtClean="0"/>
              <a:t>24/10/2018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20DA0E5-B5B4-42CD-AAE6-F1DBC35A9C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8B1CE5E-C4F2-43A0-9418-F922B6DD7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5BF34-8AD9-422B-BE9B-5D32A0A6D1C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177999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C6A640-89D3-4BD6-8A40-300DA16736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7A46CFE-FEAF-468A-B3B9-5A3A61DEBF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1653494-F0E5-4F2D-A7D0-B854917412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8B6C9-701F-4B02-B263-B0ABC4C6DA53}" type="datetimeFigureOut">
              <a:rPr lang="pt-BR" smtClean="0"/>
              <a:t>24/10/2018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905A2A5-83F2-4E9B-86C4-55DAB8604D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EDEE113-CEAE-49E7-97F2-B68F06C373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5BF34-8AD9-422B-BE9B-5D32A0A6D1C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815841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A1ECEC-7EB6-46C3-8D1A-7887692289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633" y="1709739"/>
            <a:ext cx="10512862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ADB93FD-942E-4444-9305-60BED1D42D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633" y="4589464"/>
            <a:ext cx="10512862" cy="1500187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3C79044-F731-4189-8E9B-2CBFB08B7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8B6C9-701F-4B02-B263-B0ABC4C6DA53}" type="datetimeFigureOut">
              <a:rPr lang="pt-BR" smtClean="0"/>
              <a:t>24/10/2018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6851D77-8FF8-4381-81B5-A4A58E580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E2CAA47-E27D-4E42-8172-06F107DE8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5BF34-8AD9-422B-BE9B-5D32A0A6D1C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71623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CA66D29-8C5D-4D40-9439-3FA787EFE2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D50AB3A-6116-4395-896F-3A4A7F0C14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7982" y="1825625"/>
            <a:ext cx="5180251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BEC31081-1DBD-42E3-BFD7-DA5F0CCAB2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0592" y="1825625"/>
            <a:ext cx="5180251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6887301-B8DC-4C5E-92F6-981792920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8B6C9-701F-4B02-B263-B0ABC4C6DA53}" type="datetimeFigureOut">
              <a:rPr lang="pt-BR" smtClean="0"/>
              <a:t>24/10/2018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99462BA8-B044-45B6-85C5-A06478377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63E3C1B-F54F-47C0-B3A0-5270066D8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5BF34-8AD9-422B-BE9B-5D32A0A6D1C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188192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69670C-1C4B-4AAF-B25F-D3F595639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69" y="365126"/>
            <a:ext cx="10512862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D1EC59E-09EF-4F4C-B6D7-9C013D892B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570" y="1681163"/>
            <a:ext cx="5156444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B86EA178-4516-41B6-A8F7-FC5FD5F09A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570" y="2505075"/>
            <a:ext cx="5156444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F0DCD5E7-C718-416E-ADA3-ACF39794EB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0593" y="1681163"/>
            <a:ext cx="518183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A943B630-9A7A-4324-A0EC-622F94ECD5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0593" y="2505075"/>
            <a:ext cx="518183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426721D6-EDD7-4071-AADB-12709736AD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8B6C9-701F-4B02-B263-B0ABC4C6DA53}" type="datetimeFigureOut">
              <a:rPr lang="pt-BR" smtClean="0"/>
              <a:t>24/10/2018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251A55EC-B099-43A5-AC27-B35FA6D33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517A8E7D-B0AE-41B3-9226-0D7C45644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5BF34-8AD9-422B-BE9B-5D32A0A6D1C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315511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52A70F-D8ED-427E-8354-9B083D1B22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255F2F23-67EC-424C-A688-779D1778B0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8B6C9-701F-4B02-B263-B0ABC4C6DA53}" type="datetimeFigureOut">
              <a:rPr lang="pt-BR" smtClean="0"/>
              <a:t>24/10/2018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A41C60C7-D3C7-456C-A939-C551D66224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FD8CF56C-7785-4288-90C9-EDD3F6998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5BF34-8AD9-422B-BE9B-5D32A0A6D1C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116173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E5B399FF-BA5A-4531-885F-5391762B1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8B6C9-701F-4B02-B263-B0ABC4C6DA53}" type="datetimeFigureOut">
              <a:rPr lang="pt-BR" smtClean="0"/>
              <a:t>24/10/2018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4B1A629D-A23D-4DC4-801B-21DABC44E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8A0D5993-AA0C-4C0E-917F-F22201B60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5BF34-8AD9-422B-BE9B-5D32A0A6D1C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746886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06EB2F-F2B6-48A7-AFB7-C9F7840C7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E34FE9E-0DED-4B33-9507-1756AF498C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D0474029-FBE1-4F6A-94BF-5F0E4578EA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43D3E598-579C-4415-BF7D-917EC20DF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8B6C9-701F-4B02-B263-B0ABC4C6DA53}" type="datetimeFigureOut">
              <a:rPr lang="pt-BR" smtClean="0"/>
              <a:t>24/10/2018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F9F7826D-35B1-49D1-AE61-F3596AAA6E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D81B542-6227-407E-B3C4-6A55BA5C7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5BF34-8AD9-422B-BE9B-5D32A0A6D1C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480852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36CA31-4741-40EA-B0FD-5F213D2B5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DBFDF227-5165-4474-858E-2220818485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37A09A79-A1E5-454D-87B5-3A5DA124CD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88BCF93-A4C4-4B17-AA3E-7B4236F4E6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8B6C9-701F-4B02-B263-B0ABC4C6DA53}" type="datetimeFigureOut">
              <a:rPr lang="pt-BR" smtClean="0"/>
              <a:t>24/10/2018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F7F8068-36BE-43EB-8E2D-06C9CB3BA6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0B91103-8943-43E6-8481-B93CA665D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5BF34-8AD9-422B-BE9B-5D32A0A6D1C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279729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1E568DC5-01E2-44EA-AE43-81424ECB3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82" y="365126"/>
            <a:ext cx="105128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18CE4FA-4EC8-4BC2-9787-BDC8DCEC6A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96BCABF-EC94-4688-B331-2C48317917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D8B6C9-701F-4B02-B263-B0ABC4C6DA53}" type="datetimeFigureOut">
              <a:rPr lang="pt-BR" smtClean="0"/>
              <a:t>24/10/2018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DEF5A00-8A50-4626-B102-57D3959BA8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7B5F6E0-F692-4E00-9A82-BB8184B22C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C5BF34-8AD9-422B-BE9B-5D32A0A6D1C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26941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7BB053A6-A121-4A5A-BEA7-54080FC15B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174"/>
          <a:stretch/>
        </p:blipFill>
        <p:spPr>
          <a:xfrm>
            <a:off x="0" y="893"/>
            <a:ext cx="3219439" cy="6856214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83268BAA-D3D4-408C-8957-75AB9970F73A}"/>
              </a:ext>
            </a:extLst>
          </p:cNvPr>
          <p:cNvSpPr/>
          <p:nvPr/>
        </p:nvSpPr>
        <p:spPr>
          <a:xfrm>
            <a:off x="2510633" y="1280210"/>
            <a:ext cx="7167557" cy="8307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126"/>
            <a:endParaRPr lang="pt-BR" sz="1999" dirty="0">
              <a:solidFill>
                <a:srgbClr val="000000"/>
              </a:solidFill>
              <a:latin typeface="Cambria" panose="02040503050406030204" pitchFamily="18" charset="0"/>
            </a:endParaRPr>
          </a:p>
          <a:p>
            <a:pPr algn="ctr" defTabSz="914126"/>
            <a:r>
              <a:rPr lang="pt-BR" sz="2799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anose="02020603050405020304" pitchFamily="18" charset="0"/>
              </a:rPr>
              <a:t> </a:t>
            </a:r>
            <a:r>
              <a:rPr lang="pt-BR" sz="2799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anose="02020603050405020304" pitchFamily="18" charset="0"/>
              </a:rPr>
              <a:t>6° Encontro de Iniciação à Extensão da UFS </a:t>
            </a:r>
            <a:endParaRPr lang="pt-BR" sz="2799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Times New Roman" panose="02020603050405020304" pitchFamily="18" charset="0"/>
            </a:endParaRP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87366F53-E798-4CC6-9D4B-1FA26DB3154F}"/>
              </a:ext>
            </a:extLst>
          </p:cNvPr>
          <p:cNvSpPr/>
          <p:nvPr/>
        </p:nvSpPr>
        <p:spPr>
          <a:xfrm>
            <a:off x="5068339" y="6232985"/>
            <a:ext cx="2052143" cy="36923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126"/>
            <a:r>
              <a:rPr lang="pt-BR" sz="1799" b="1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São Cristóvão, 2018</a:t>
            </a:r>
            <a:endParaRPr lang="pt-BR" sz="1799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81699098-B52B-46FC-9A70-EBF13818BA08}"/>
              </a:ext>
            </a:extLst>
          </p:cNvPr>
          <p:cNvSpPr/>
          <p:nvPr/>
        </p:nvSpPr>
        <p:spPr>
          <a:xfrm>
            <a:off x="2366953" y="2990302"/>
            <a:ext cx="6094413" cy="40000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defTabSz="914126"/>
            <a:r>
              <a:rPr lang="pt-BR" sz="1999" b="1" dirty="0">
                <a:solidFill>
                  <a:prstClr val="black"/>
                </a:solidFill>
                <a:latin typeface="Calibri"/>
                <a:cs typeface="Times New Roman" panose="02020603050405020304" pitchFamily="18" charset="0"/>
              </a:rPr>
              <a:t>Autores: </a:t>
            </a:r>
            <a:r>
              <a:rPr lang="pt-BR" sz="1999" dirty="0" err="1">
                <a:solidFill>
                  <a:prstClr val="black"/>
                </a:solidFill>
                <a:latin typeface="Calibri"/>
                <a:cs typeface="Times New Roman" panose="02020603050405020304" pitchFamily="18" charset="0"/>
              </a:rPr>
              <a:t>Abnael</a:t>
            </a:r>
            <a:r>
              <a:rPr lang="pt-BR" sz="1999" dirty="0">
                <a:solidFill>
                  <a:prstClr val="black"/>
                </a:solidFill>
                <a:latin typeface="Calibri"/>
                <a:cs typeface="Times New Roman" panose="02020603050405020304" pitchFamily="18" charset="0"/>
              </a:rPr>
              <a:t> Nunes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8311AB42-5AC6-4B4E-86E3-BF0F03A236F7}"/>
              </a:ext>
            </a:extLst>
          </p:cNvPr>
          <p:cNvSpPr/>
          <p:nvPr/>
        </p:nvSpPr>
        <p:spPr>
          <a:xfrm>
            <a:off x="3615380" y="3571503"/>
            <a:ext cx="4598394" cy="4000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126"/>
            <a:r>
              <a:rPr lang="pt-BR" sz="1999" b="1" dirty="0">
                <a:solidFill>
                  <a:prstClr val="black"/>
                </a:solidFill>
                <a:latin typeface="Calibri"/>
                <a:cs typeface="Times New Roman" panose="02020603050405020304" pitchFamily="18" charset="0"/>
              </a:rPr>
              <a:t>Orientadora:</a:t>
            </a:r>
            <a:r>
              <a:rPr lang="pt-BR" sz="1999" dirty="0">
                <a:solidFill>
                  <a:prstClr val="black"/>
                </a:solidFill>
                <a:latin typeface="Calibri"/>
                <a:cs typeface="Times New Roman" panose="02020603050405020304" pitchFamily="18" charset="0"/>
              </a:rPr>
              <a:t> </a:t>
            </a:r>
            <a:r>
              <a:rPr lang="pt-BR" sz="1999" dirty="0" err="1">
                <a:solidFill>
                  <a:prstClr val="black"/>
                </a:solidFill>
                <a:latin typeface="Calibri"/>
                <a:cs typeface="Times New Roman" panose="02020603050405020304" pitchFamily="18" charset="0"/>
              </a:rPr>
              <a:t>Profª</a:t>
            </a:r>
            <a:r>
              <a:rPr lang="pt-BR" sz="1999" dirty="0">
                <a:solidFill>
                  <a:prstClr val="black"/>
                </a:solidFill>
                <a:latin typeface="Calibri"/>
                <a:cs typeface="Times New Roman" panose="02020603050405020304" pitchFamily="18" charset="0"/>
              </a:rPr>
              <a:t> </a:t>
            </a:r>
            <a:r>
              <a:rPr lang="pt-BR" sz="1999" dirty="0" err="1">
                <a:solidFill>
                  <a:prstClr val="black"/>
                </a:solidFill>
                <a:latin typeface="Calibri"/>
                <a:cs typeface="Times New Roman" panose="02020603050405020304" pitchFamily="18" charset="0"/>
              </a:rPr>
              <a:t>Dr.</a:t>
            </a:r>
            <a:r>
              <a:rPr lang="pt-BR" sz="1999" baseline="30000" dirty="0" err="1">
                <a:solidFill>
                  <a:prstClr val="black"/>
                </a:solidFill>
                <a:latin typeface="Calibri"/>
                <a:cs typeface="Times New Roman" panose="02020603050405020304" pitchFamily="18" charset="0"/>
              </a:rPr>
              <a:t>a</a:t>
            </a:r>
            <a:r>
              <a:rPr lang="pt-BR" sz="1999" baseline="30000" dirty="0">
                <a:solidFill>
                  <a:prstClr val="black"/>
                </a:solidFill>
                <a:latin typeface="Calibri"/>
                <a:cs typeface="Times New Roman" panose="02020603050405020304" pitchFamily="18" charset="0"/>
              </a:rPr>
              <a:t>  </a:t>
            </a:r>
            <a:r>
              <a:rPr lang="pt-BR" sz="1999" dirty="0" err="1">
                <a:solidFill>
                  <a:prstClr val="black"/>
                </a:solidFill>
                <a:latin typeface="Calibri"/>
                <a:cs typeface="Times New Roman" panose="02020603050405020304" pitchFamily="18" charset="0"/>
              </a:rPr>
              <a:t>Goretti</a:t>
            </a:r>
            <a:r>
              <a:rPr lang="pt-BR" sz="1999" dirty="0">
                <a:solidFill>
                  <a:prstClr val="black"/>
                </a:solidFill>
                <a:latin typeface="Calibri"/>
                <a:cs typeface="Times New Roman" panose="02020603050405020304" pitchFamily="18" charset="0"/>
              </a:rPr>
              <a:t> Fernandes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BE2EEAD5-63A5-4BC8-96F8-C34C54AC9B50}"/>
              </a:ext>
            </a:extLst>
          </p:cNvPr>
          <p:cNvSpPr/>
          <p:nvPr/>
        </p:nvSpPr>
        <p:spPr>
          <a:xfrm>
            <a:off x="3219439" y="4747010"/>
            <a:ext cx="61102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126"/>
            <a:r>
              <a:rPr lang="pt-BR" sz="2800" b="1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PROJETO VIVER-ZEN NO TRABALHO</a:t>
            </a:r>
            <a:endParaRPr lang="pt-BR" sz="28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338A4DE7-8346-4231-95C8-75DF9EDE2DBE}"/>
              </a:ext>
            </a:extLst>
          </p:cNvPr>
          <p:cNvSpPr/>
          <p:nvPr/>
        </p:nvSpPr>
        <p:spPr>
          <a:xfrm>
            <a:off x="3615380" y="419631"/>
            <a:ext cx="4845986" cy="646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126"/>
            <a:r>
              <a:rPr lang="pt-BR" sz="1799" b="1" dirty="0">
                <a:solidFill>
                  <a:srgbClr val="000000"/>
                </a:solidFill>
                <a:latin typeface="Calibri"/>
                <a:cs typeface="Times New Roman" panose="02020603050405020304" pitchFamily="18" charset="0"/>
              </a:rPr>
              <a:t>UNIVERSIDADE DE FEDERAL DE SERGIPE</a:t>
            </a:r>
          </a:p>
          <a:p>
            <a:pPr algn="ctr" defTabSz="914126"/>
            <a:r>
              <a:rPr lang="pt-BR" sz="1799" b="1" dirty="0">
                <a:solidFill>
                  <a:srgbClr val="000000"/>
                </a:solidFill>
                <a:latin typeface="Calibri"/>
                <a:cs typeface="Times New Roman" panose="02020603050405020304" pitchFamily="18" charset="0"/>
              </a:rPr>
              <a:t> PRÓ-REITORIA DE EXTENSÃO </a:t>
            </a:r>
            <a:endParaRPr lang="pt-BR" sz="1799" b="1" dirty="0">
              <a:solidFill>
                <a:prstClr val="black"/>
              </a:solidFill>
              <a:latin typeface="Calibri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40705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4B08042B-E08C-469B-AA46-65F090FFBD9B}"/>
              </a:ext>
            </a:extLst>
          </p:cNvPr>
          <p:cNvSpPr txBox="1">
            <a:spLocks/>
          </p:cNvSpPr>
          <p:nvPr/>
        </p:nvSpPr>
        <p:spPr>
          <a:xfrm>
            <a:off x="-3175" y="227654"/>
            <a:ext cx="12192000" cy="567393"/>
          </a:xfrm>
          <a:prstGeom prst="rect">
            <a:avLst/>
          </a:prstGeom>
          <a:solidFill>
            <a:srgbClr val="0033CC"/>
          </a:solidFill>
          <a:ln w="9525" cap="flat" cmpd="sng" algn="ctr">
            <a:solidFill>
              <a:srgbClr val="52ABB4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Referências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CC7E2C4B-D470-41DC-A177-242957307E59}"/>
              </a:ext>
            </a:extLst>
          </p:cNvPr>
          <p:cNvSpPr/>
          <p:nvPr/>
        </p:nvSpPr>
        <p:spPr>
          <a:xfrm>
            <a:off x="908249" y="908720"/>
            <a:ext cx="10369152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BARTOSKI, C; STEFANO, SR. Qualidade de Vida no Trabalho em Agências bancárias de Laranjeiras do Sul: um estudo de múltiplos casos. Revista Eletrônica Lato Sensu, Paraná, v. 2, n. 1, jul. 2007;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BRASIL, MINISTÉRIO DA SAÚDE. Portaria nº 971- Política Nacional de Práticas Integrativas e Complementares PNPIC no Sistema Único de Saúde. Brasília, 3 de maio de 2006;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BROWN, Denise W. Reflexologia: introdução prática. Barueri: Manole, 2001;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BERNIK, V. Estresse: o Assassino Silencioso. Rev. de </a:t>
            </a:r>
            <a:r>
              <a:rPr lang="pt-B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Neurol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Cérebro e Mente. []. Acesso em: 19 de jul., 2008;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CÂMARA, SG. Análise da produção científica sobre o Estresse Ocupacional no Brasil. </a:t>
            </a:r>
            <a:r>
              <a:rPr lang="pt-B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Psico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Porto Alegre, PUCRS, v. 39, n. 2, pp. 152-158, abr./jun. 2008;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ELIAS, Marcia C.; ALVES, Elaine, TUBINO, Paulo. Uso de medicina não-convencional em crianças com câncer. Revista Brasileira de Cancerologia, Brasília, p. 237-243, 2006;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GIAPONESI, Ana Lúcia L.; LEÃO, Eliseth R. Estresse da equipe de enfermagem em terapia intensiva: a auriculoterapia como intervenção de saúde. São Paulo, 2007. (Disponível em www.itio.com.br/ESTRESSE%20%DA%20EQUIPE%ANA.pdf. Acesso em 15/07/10);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SILVA, Luana Batista. Terapias complementares e integrativas: conhecimento e utilização pelos docentes do curso de graduação em enfermagem de uma instituição pública, 2012, 43f. (Trabalho de Conclusão de Curso).Universidade Estadual de Feira de Santana. Feira de Santana: 2012;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SOUZA, Marcelo P. Tratado de Auriculoterapia. Brasília: Look, 2001. STEPHENS, Ralph R. Massagem terapêutica na cadeira. Barueri: Manole, 2008;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TEIXEIRA, M. Z. A ciência das formas peculiares de curar. Jornal da USP, São Paulo, p.1, 21 a 27 mar. 2005.</a:t>
            </a:r>
          </a:p>
        </p:txBody>
      </p:sp>
    </p:spTree>
    <p:extLst>
      <p:ext uri="{BB962C8B-B14F-4D97-AF65-F5344CB8AC3E}">
        <p14:creationId xmlns:p14="http://schemas.microsoft.com/office/powerpoint/2010/main" val="28539267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8195293" y="1729130"/>
            <a:ext cx="3617818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914126"/>
            <a:r>
              <a:rPr lang="pt-B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Estressores interpessoais crônicos presentes no trabalho em instituições públicas e privadas</a:t>
            </a:r>
            <a:r>
              <a:rPr lang="pt-BR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2" name="Retângulo de cantos arredondados 11"/>
          <p:cNvSpPr/>
          <p:nvPr/>
        </p:nvSpPr>
        <p:spPr>
          <a:xfrm>
            <a:off x="2275315" y="1761544"/>
            <a:ext cx="4729794" cy="153683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r>
              <a:rPr lang="en-US" dirty="0">
                <a:solidFill>
                  <a:srgbClr val="FFFFFF"/>
                </a:solidFill>
              </a:rPr>
              <a:t>OBJETIVOS</a:t>
            </a:r>
            <a:endParaRPr lang="pt-BR" sz="1799" dirty="0">
              <a:solidFill>
                <a:prstClr val="black"/>
              </a:solidFill>
              <a:latin typeface="Calibri"/>
            </a:endParaRPr>
          </a:p>
          <a:p>
            <a:pPr algn="ctr" defTabSz="914126"/>
            <a:endParaRPr lang="pt-BR" sz="1799" dirty="0">
              <a:solidFill>
                <a:prstClr val="black"/>
              </a:solidFill>
              <a:latin typeface="Calibri"/>
            </a:endParaRPr>
          </a:p>
          <a:p>
            <a:pPr algn="ctr" defTabSz="914126"/>
            <a:endParaRPr lang="pt-BR" sz="1799" dirty="0">
              <a:solidFill>
                <a:prstClr val="black"/>
              </a:solidFill>
              <a:latin typeface="Calibri"/>
            </a:endParaRPr>
          </a:p>
          <a:p>
            <a:pPr algn="ctr" defTabSz="914126"/>
            <a:endParaRPr lang="pt-BR" sz="1799" dirty="0">
              <a:solidFill>
                <a:prstClr val="black"/>
              </a:solidFill>
              <a:latin typeface="Calibri"/>
            </a:endParaRPr>
          </a:p>
          <a:p>
            <a:pPr algn="ctr" defTabSz="914126"/>
            <a:r>
              <a:rPr lang="pt-BR" sz="239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SB é um fenômeno psicossocial que surge como resposta</a:t>
            </a:r>
            <a:r>
              <a:rPr lang="pt-BR" sz="2399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 estressores interpessoais </a:t>
            </a:r>
            <a:r>
              <a:rPr lang="pt-BR" sz="1799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crônicos presentes no trabalho em instituições públicas e privadas</a:t>
            </a:r>
            <a:endParaRPr lang="pt-BR" sz="1799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tângulo de cantos arredondados 20"/>
          <p:cNvSpPr/>
          <p:nvPr/>
        </p:nvSpPr>
        <p:spPr>
          <a:xfrm>
            <a:off x="8993987" y="5433072"/>
            <a:ext cx="2890114" cy="783568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r>
              <a:rPr lang="pt-BR" sz="1999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Exaustão emocional</a:t>
            </a:r>
            <a:r>
              <a:rPr lang="pt-BR" sz="1799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pt-BR" sz="1799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CaixaDeTexto 21"/>
          <p:cNvSpPr txBox="1"/>
          <p:nvPr/>
        </p:nvSpPr>
        <p:spPr>
          <a:xfrm>
            <a:off x="9478788" y="6452459"/>
            <a:ext cx="30221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126"/>
            <a:r>
              <a:rPr lang="pt-BR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(MASLACH; LEITER,2008)</a:t>
            </a:r>
          </a:p>
        </p:txBody>
      </p:sp>
      <p:sp>
        <p:nvSpPr>
          <p:cNvPr id="23" name="Retângulo de cantos arredondados 22"/>
          <p:cNvSpPr/>
          <p:nvPr/>
        </p:nvSpPr>
        <p:spPr>
          <a:xfrm>
            <a:off x="2396447" y="5530683"/>
            <a:ext cx="3428052" cy="977082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r>
              <a:rPr lang="pt-BR" sz="1999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Baixa realização profissional</a:t>
            </a:r>
            <a:endParaRPr lang="pt-BR" sz="1799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tângulo de cantos arredondados 23"/>
          <p:cNvSpPr/>
          <p:nvPr/>
        </p:nvSpPr>
        <p:spPr>
          <a:xfrm>
            <a:off x="5398435" y="3737105"/>
            <a:ext cx="3457917" cy="783568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r>
              <a:rPr lang="pt-BR" sz="1799" dirty="0">
                <a:solidFill>
                  <a:prstClr val="white"/>
                </a:solidFill>
                <a:latin typeface="Calibri"/>
              </a:rPr>
              <a:t> </a:t>
            </a:r>
            <a:r>
              <a:rPr lang="pt-BR" sz="1999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DESPERSONALIZAÇÃO</a:t>
            </a:r>
            <a:endParaRPr lang="pt-BR" sz="1799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eta para a direita 1"/>
          <p:cNvSpPr/>
          <p:nvPr/>
        </p:nvSpPr>
        <p:spPr>
          <a:xfrm>
            <a:off x="7006610" y="2112672"/>
            <a:ext cx="1018843" cy="783568"/>
          </a:xfrm>
          <a:prstGeom prst="rightArrow">
            <a:avLst>
              <a:gd name="adj1" fmla="val 50000"/>
              <a:gd name="adj2" fmla="val 4126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pt-BR" sz="1799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9" name="Conector reto 8"/>
          <p:cNvCxnSpPr/>
          <p:nvPr/>
        </p:nvCxnSpPr>
        <p:spPr>
          <a:xfrm flipV="1">
            <a:off x="4110473" y="4803939"/>
            <a:ext cx="0" cy="629133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reto 28"/>
          <p:cNvCxnSpPr/>
          <p:nvPr/>
        </p:nvCxnSpPr>
        <p:spPr>
          <a:xfrm flipV="1">
            <a:off x="7127394" y="4520673"/>
            <a:ext cx="1" cy="283266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ctor reto 30"/>
          <p:cNvCxnSpPr/>
          <p:nvPr/>
        </p:nvCxnSpPr>
        <p:spPr>
          <a:xfrm flipH="1" flipV="1">
            <a:off x="10439044" y="4803939"/>
            <a:ext cx="1" cy="530147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ector reto 32"/>
          <p:cNvCxnSpPr>
            <a:cxnSpLocks/>
          </p:cNvCxnSpPr>
          <p:nvPr/>
        </p:nvCxnSpPr>
        <p:spPr>
          <a:xfrm>
            <a:off x="4110473" y="4846487"/>
            <a:ext cx="632857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ector reto 33"/>
          <p:cNvCxnSpPr>
            <a:cxnSpLocks/>
            <a:endCxn id="6" idx="2"/>
          </p:cNvCxnSpPr>
          <p:nvPr/>
        </p:nvCxnSpPr>
        <p:spPr>
          <a:xfrm flipV="1">
            <a:off x="10004202" y="2744793"/>
            <a:ext cx="0" cy="2101694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m 6">
            <a:extLst>
              <a:ext uri="{FF2B5EF4-FFF2-40B4-BE49-F238E27FC236}">
                <a16:creationId xmlns:a16="http://schemas.microsoft.com/office/drawing/2014/main" id="{A46A6894-AC85-49C9-8F3D-4ECE5467C7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64" t="9774" r="6248" b="10982"/>
          <a:stretch/>
        </p:blipFill>
        <p:spPr>
          <a:xfrm>
            <a:off x="807474" y="3555060"/>
            <a:ext cx="2141886" cy="14196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5" name="Título 1">
            <a:extLst>
              <a:ext uri="{FF2B5EF4-FFF2-40B4-BE49-F238E27FC236}">
                <a16:creationId xmlns:a16="http://schemas.microsoft.com/office/drawing/2014/main" id="{31187744-D8FA-41D7-993D-EC5EBC893142}"/>
              </a:ext>
            </a:extLst>
          </p:cNvPr>
          <p:cNvSpPr txBox="1">
            <a:spLocks/>
          </p:cNvSpPr>
          <p:nvPr/>
        </p:nvSpPr>
        <p:spPr>
          <a:xfrm>
            <a:off x="-3175" y="227654"/>
            <a:ext cx="12192000" cy="567393"/>
          </a:xfrm>
          <a:prstGeom prst="rect">
            <a:avLst/>
          </a:prstGeom>
          <a:solidFill>
            <a:srgbClr val="0033CC"/>
          </a:solidFill>
          <a:ln w="9525" cap="flat" cmpd="sng" algn="ctr">
            <a:solidFill>
              <a:srgbClr val="52ABB4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Introdução</a:t>
            </a:r>
          </a:p>
        </p:txBody>
      </p:sp>
    </p:spTree>
    <p:extLst>
      <p:ext uri="{BB962C8B-B14F-4D97-AF65-F5344CB8AC3E}">
        <p14:creationId xmlns:p14="http://schemas.microsoft.com/office/powerpoint/2010/main" val="7164190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49EE733-2A48-4E3F-B380-432AEC4226D1}"/>
              </a:ext>
            </a:extLst>
          </p:cNvPr>
          <p:cNvSpPr txBox="1">
            <a:spLocks/>
          </p:cNvSpPr>
          <p:nvPr/>
        </p:nvSpPr>
        <p:spPr>
          <a:xfrm>
            <a:off x="-3175" y="227654"/>
            <a:ext cx="12192000" cy="567393"/>
          </a:xfrm>
          <a:prstGeom prst="rect">
            <a:avLst/>
          </a:prstGeom>
          <a:solidFill>
            <a:srgbClr val="0033CC"/>
          </a:solidFill>
          <a:ln w="9525" cap="flat" cmpd="sng" algn="ctr">
            <a:solidFill>
              <a:srgbClr val="52ABB4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Objetivos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60C9A19B-30EB-4C33-91C0-0E6CAEADC805}"/>
              </a:ext>
            </a:extLst>
          </p:cNvPr>
          <p:cNvSpPr/>
          <p:nvPr/>
        </p:nvSpPr>
        <p:spPr>
          <a:xfrm>
            <a:off x="1413892" y="1628800"/>
            <a:ext cx="9793088" cy="1938992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Investigar o uso da massagem relaxante e da Auriculoterapia na redução do Estresse Ocupacional;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Prevenir os sintomas do Estresse Ocupacional nos participantes do projeto;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Sensibilizar os participantes do projeto quanto aos benefícios das Praticas Integrativas Complementares.</a:t>
            </a:r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6F9FA656-F83C-41C1-8B87-F7B678CF4E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5" y="3933825"/>
            <a:ext cx="5029200" cy="29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4851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25C721-3709-4212-8F88-3E6494D5A24A}"/>
              </a:ext>
            </a:extLst>
          </p:cNvPr>
          <p:cNvSpPr txBox="1">
            <a:spLocks/>
          </p:cNvSpPr>
          <p:nvPr/>
        </p:nvSpPr>
        <p:spPr>
          <a:xfrm>
            <a:off x="-3175" y="227654"/>
            <a:ext cx="12192000" cy="567393"/>
          </a:xfrm>
          <a:prstGeom prst="rect">
            <a:avLst/>
          </a:prstGeom>
          <a:solidFill>
            <a:srgbClr val="0033CC"/>
          </a:solidFill>
          <a:ln w="9525" cap="flat" cmpd="sng" algn="ctr">
            <a:solidFill>
              <a:srgbClr val="52ABB4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Metodologia</a:t>
            </a:r>
          </a:p>
        </p:txBody>
      </p:sp>
      <p:sp>
        <p:nvSpPr>
          <p:cNvPr id="3" name="Espaço Reservado para Conteúdo 13">
            <a:extLst>
              <a:ext uri="{FF2B5EF4-FFF2-40B4-BE49-F238E27FC236}">
                <a16:creationId xmlns:a16="http://schemas.microsoft.com/office/drawing/2014/main" id="{A0A470E3-81C5-4910-B9D9-210DE00B20FE}"/>
              </a:ext>
            </a:extLst>
          </p:cNvPr>
          <p:cNvSpPr txBox="1">
            <a:spLocks/>
          </p:cNvSpPr>
          <p:nvPr/>
        </p:nvSpPr>
        <p:spPr>
          <a:xfrm>
            <a:off x="3219980" y="1525317"/>
            <a:ext cx="5745690" cy="2952327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6">
                <a:lumMod val="50000"/>
              </a:schemeClr>
            </a:solidFill>
          </a:ln>
        </p:spPr>
        <p:txBody>
          <a:bodyPr rtlCol="0" anchor="t">
            <a:normAutofit fontScale="70000" lnSpcReduction="20000"/>
          </a:bodyPr>
          <a:lstStyle>
            <a:lvl1pPr marL="228531" indent="-228531" algn="l" defTabSz="91412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594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657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720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783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846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08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1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7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2400" b="1" dirty="0"/>
              <a:t>Código:	PJ225-2018</a:t>
            </a:r>
          </a:p>
          <a:p>
            <a:pPr marL="0" indent="0">
              <a:lnSpc>
                <a:spcPct val="17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2400" b="1" dirty="0"/>
              <a:t>Título da Ação:	PAT - PROJETO VIVER-ZEN NO TRABALHO</a:t>
            </a:r>
          </a:p>
          <a:p>
            <a:pPr marL="0" indent="0">
              <a:lnSpc>
                <a:spcPct val="17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2400" b="1" dirty="0"/>
              <a:t>Coordenador(a):	MARIA GORETTI FERNANDES</a:t>
            </a:r>
          </a:p>
          <a:p>
            <a:pPr marL="0" indent="0">
              <a:lnSpc>
                <a:spcPct val="17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2400" b="1" dirty="0"/>
              <a:t>Discente:	201500250789 - ABNAEL NUNES SANTOS</a:t>
            </a:r>
          </a:p>
          <a:p>
            <a:pPr marL="0" indent="0">
              <a:lnSpc>
                <a:spcPct val="17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2400" b="1" dirty="0"/>
              <a:t>Curso do Discente:	FISIOTERAPIA/DFT</a:t>
            </a:r>
          </a:p>
          <a:p>
            <a:pPr marL="0" indent="0">
              <a:lnSpc>
                <a:spcPct val="17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2400" b="1" dirty="0"/>
              <a:t>Tipo de Vínculo:	BOLSISTA PAEX</a:t>
            </a:r>
          </a:p>
          <a:p>
            <a:pPr marL="0" indent="0">
              <a:lnSpc>
                <a:spcPct val="17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2400" b="1" dirty="0"/>
              <a:t>Situação:	ATIVO</a:t>
            </a:r>
            <a:endParaRPr lang="en-US" sz="2400" b="1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19B388A3-2BE4-4FDF-B5C8-68BE986DCA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0319" y="3284984"/>
            <a:ext cx="2590701" cy="21410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9423752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ta para baixo 7">
            <a:extLst>
              <a:ext uri="{FF2B5EF4-FFF2-40B4-BE49-F238E27FC236}">
                <a16:creationId xmlns:a16="http://schemas.microsoft.com/office/drawing/2014/main" id="{E524137E-0B98-4F82-9A15-D9C94F45B3E4}"/>
              </a:ext>
            </a:extLst>
          </p:cNvPr>
          <p:cNvSpPr/>
          <p:nvPr/>
        </p:nvSpPr>
        <p:spPr>
          <a:xfrm>
            <a:off x="4654252" y="3652053"/>
            <a:ext cx="288032" cy="447331"/>
          </a:xfrm>
          <a:prstGeom prst="downArrow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Seta para baixo 7">
            <a:extLst>
              <a:ext uri="{FF2B5EF4-FFF2-40B4-BE49-F238E27FC236}">
                <a16:creationId xmlns:a16="http://schemas.microsoft.com/office/drawing/2014/main" id="{912D2A1D-5378-4604-AC10-144F4C86F4CA}"/>
              </a:ext>
            </a:extLst>
          </p:cNvPr>
          <p:cNvSpPr/>
          <p:nvPr/>
        </p:nvSpPr>
        <p:spPr>
          <a:xfrm>
            <a:off x="3292838" y="2639454"/>
            <a:ext cx="285752" cy="500066"/>
          </a:xfrm>
          <a:prstGeom prst="downArrow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AC3D03F-3D4A-438D-8CF8-E1610F55D5C3}"/>
              </a:ext>
            </a:extLst>
          </p:cNvPr>
          <p:cNvSpPr txBox="1">
            <a:spLocks/>
          </p:cNvSpPr>
          <p:nvPr/>
        </p:nvSpPr>
        <p:spPr>
          <a:xfrm>
            <a:off x="-3175" y="227654"/>
            <a:ext cx="12192000" cy="567393"/>
          </a:xfrm>
          <a:prstGeom prst="rect">
            <a:avLst/>
          </a:prstGeom>
          <a:solidFill>
            <a:srgbClr val="0033CC"/>
          </a:solidFill>
          <a:ln w="9525" cap="flat" cmpd="sng" algn="ctr">
            <a:solidFill>
              <a:srgbClr val="52ABB4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Metodologia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E3EA997A-8238-41AF-AE73-B3666C2E63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2745" y="880110"/>
            <a:ext cx="1440160" cy="11901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8D36CAD2-DE8A-48EC-9DE9-BC39CE8A1BE9}"/>
              </a:ext>
            </a:extLst>
          </p:cNvPr>
          <p:cNvSpPr txBox="1"/>
          <p:nvPr/>
        </p:nvSpPr>
        <p:spPr>
          <a:xfrm>
            <a:off x="2935122" y="2336137"/>
            <a:ext cx="6315406" cy="369332"/>
          </a:xfrm>
          <a:prstGeom prst="rect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buClr>
                <a:srgbClr val="C00000"/>
              </a:buClr>
            </a:pPr>
            <a:r>
              <a:rPr lang="pt-BR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Desenvolvido no período de 16 de abril a 16 de agosto de 2018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E9501B3A-DC8A-4366-98B3-9E02E6B9232D}"/>
              </a:ext>
            </a:extLst>
          </p:cNvPr>
          <p:cNvSpPr txBox="1"/>
          <p:nvPr/>
        </p:nvSpPr>
        <p:spPr>
          <a:xfrm>
            <a:off x="669113" y="3284429"/>
            <a:ext cx="5805477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>
              <a:buClr>
                <a:srgbClr val="C00000"/>
              </a:buClr>
              <a:buFont typeface="Wingdings" pitchFamily="2" charset="2"/>
              <a:buChar char="Ø"/>
            </a:pPr>
            <a:r>
              <a:rPr lang="pt-BR" dirty="0"/>
              <a:t> </a:t>
            </a:r>
            <a:r>
              <a:rPr lang="pt-B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Metodologias participativa: 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Formato Investigação-Ação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DF4084B2-B70D-44B9-A6D9-3DA5B8D7D284}"/>
              </a:ext>
            </a:extLst>
          </p:cNvPr>
          <p:cNvSpPr txBox="1"/>
          <p:nvPr/>
        </p:nvSpPr>
        <p:spPr>
          <a:xfrm>
            <a:off x="1341884" y="4232721"/>
            <a:ext cx="5805477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85750" indent="-285750" algn="just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pt-B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Público alvo da ação: 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Servidores, gestores e trabalhadores de empresas públicas e privadas do município de São Cristóvão no estado de Sergipe.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E5AC72E9-A20A-4059-B956-BB1CA0E628A6}"/>
              </a:ext>
            </a:extLst>
          </p:cNvPr>
          <p:cNvSpPr/>
          <p:nvPr/>
        </p:nvSpPr>
        <p:spPr>
          <a:xfrm>
            <a:off x="7822604" y="3797037"/>
            <a:ext cx="3996673" cy="1477328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Vivências de sensibilização, palestras, meditação, relaxamento, auriculoterapia, massagem terapêutica, toque terapêutico, massagem na cadeira, reflexologia podal, entre outras.</a:t>
            </a:r>
            <a:endParaRPr lang="pt-B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A03ABE93-DD9D-4DC6-8F74-C62A7FA3A14E}"/>
              </a:ext>
            </a:extLst>
          </p:cNvPr>
          <p:cNvSpPr/>
          <p:nvPr/>
        </p:nvSpPr>
        <p:spPr>
          <a:xfrm>
            <a:off x="7678588" y="3421368"/>
            <a:ext cx="761747" cy="369332"/>
          </a:xfrm>
          <a:prstGeom prst="rect">
            <a:avLst/>
          </a:prstGeom>
          <a:solidFill>
            <a:schemeClr val="accent6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Ações</a:t>
            </a:r>
            <a:endParaRPr lang="pt-BR" dirty="0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C27C1496-9CA3-494C-99C1-1690585FE162}"/>
              </a:ext>
            </a:extLst>
          </p:cNvPr>
          <p:cNvSpPr/>
          <p:nvPr/>
        </p:nvSpPr>
        <p:spPr>
          <a:xfrm>
            <a:off x="405780" y="5550345"/>
            <a:ext cx="2217338" cy="369332"/>
          </a:xfrm>
          <a:prstGeom prst="rect">
            <a:avLst/>
          </a:prstGeom>
          <a:solidFill>
            <a:schemeClr val="accent6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pt-B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Auditório da ADUFS </a:t>
            </a:r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7EEC384C-A24B-455A-B61D-14D509ADCCF0}"/>
              </a:ext>
            </a:extLst>
          </p:cNvPr>
          <p:cNvSpPr/>
          <p:nvPr/>
        </p:nvSpPr>
        <p:spPr>
          <a:xfrm>
            <a:off x="2940903" y="5568275"/>
            <a:ext cx="4615366" cy="369332"/>
          </a:xfrm>
          <a:prstGeom prst="rect">
            <a:avLst/>
          </a:prstGeom>
          <a:solidFill>
            <a:schemeClr val="accent6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pt-B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Empresas  Públicas e privadas de São Cristóvão</a:t>
            </a:r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7C800CE0-A1BF-454F-B250-F5B724C292D7}"/>
              </a:ext>
            </a:extLst>
          </p:cNvPr>
          <p:cNvSpPr/>
          <p:nvPr/>
        </p:nvSpPr>
        <p:spPr>
          <a:xfrm>
            <a:off x="2935122" y="6349831"/>
            <a:ext cx="63167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OBS: </a:t>
            </a:r>
            <a:r>
              <a:rPr lang="pt-B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Movimento Popular de Saúde (MOPS) do estado de Sergipe</a:t>
            </a:r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45788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D3BF72-7F50-46CF-A899-64861DAF7E96}"/>
              </a:ext>
            </a:extLst>
          </p:cNvPr>
          <p:cNvSpPr txBox="1">
            <a:spLocks/>
          </p:cNvSpPr>
          <p:nvPr/>
        </p:nvSpPr>
        <p:spPr>
          <a:xfrm>
            <a:off x="-3175" y="227654"/>
            <a:ext cx="12192000" cy="567393"/>
          </a:xfrm>
          <a:prstGeom prst="rect">
            <a:avLst/>
          </a:prstGeom>
          <a:solidFill>
            <a:srgbClr val="0033CC"/>
          </a:solidFill>
          <a:ln w="9525" cap="flat" cmpd="sng" algn="ctr">
            <a:solidFill>
              <a:srgbClr val="52ABB4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Justificativa</a:t>
            </a:r>
          </a:p>
        </p:txBody>
      </p:sp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427B5EE6-E60F-43C2-8F6F-0D4B45420708}"/>
              </a:ext>
            </a:extLst>
          </p:cNvPr>
          <p:cNvSpPr txBox="1">
            <a:spLocks/>
          </p:cNvSpPr>
          <p:nvPr/>
        </p:nvSpPr>
        <p:spPr>
          <a:xfrm>
            <a:off x="2751735" y="1484784"/>
            <a:ext cx="6682179" cy="4286719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SB impacta no trabalho e na saúde do trabalhador, interferindo no desempenho, no nível de produção e na QVT. (PEREIRA, 2008) </a:t>
            </a:r>
          </a:p>
          <a:p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 </a:t>
            </a:r>
            <a:r>
              <a:rPr lang="pt-B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PICs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regulamentadas pela Portaria 971 (maio/2006) da PNPIC/MS.</a:t>
            </a:r>
          </a:p>
          <a:p>
            <a:r>
              <a:rPr lang="pt-B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PICs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  <a:p>
            <a:pPr lvl="1"/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Medicina Tradicional Chinesa;</a:t>
            </a:r>
          </a:p>
          <a:p>
            <a:pPr lvl="1"/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Homeopatia;</a:t>
            </a:r>
          </a:p>
          <a:p>
            <a:pPr lvl="1"/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Medicina </a:t>
            </a:r>
            <a:r>
              <a:rPr lang="pt-B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Antroposófica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lvl="1"/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Recursos Terapêuticos como a Fitoterapia, as Práticas corporais e meditativas;</a:t>
            </a:r>
          </a:p>
          <a:p>
            <a:pPr lvl="1"/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Termalismo-</a:t>
            </a:r>
            <a:r>
              <a:rPr lang="pt-B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Crenoterapia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C80C49E3-6A25-43F4-8BE4-20E5A76525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820" y="2804157"/>
            <a:ext cx="1512168" cy="1249685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CA0ED1C2-B3F9-4A50-9544-94EBA994F9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7661" y="2789823"/>
            <a:ext cx="1512168" cy="1249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677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13D441E6-ED13-48A7-9A47-92DA597D50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93" t="4901" r="28692" b="14444"/>
          <a:stretch/>
        </p:blipFill>
        <p:spPr>
          <a:xfrm>
            <a:off x="1180910" y="1196752"/>
            <a:ext cx="9823829" cy="5247362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A89E8F8B-4B08-4005-9EC9-32CCA1B64D0C}"/>
              </a:ext>
            </a:extLst>
          </p:cNvPr>
          <p:cNvSpPr txBox="1">
            <a:spLocks/>
          </p:cNvSpPr>
          <p:nvPr/>
        </p:nvSpPr>
        <p:spPr>
          <a:xfrm>
            <a:off x="-3175" y="227654"/>
            <a:ext cx="12192000" cy="567393"/>
          </a:xfrm>
          <a:prstGeom prst="rect">
            <a:avLst/>
          </a:prstGeom>
          <a:solidFill>
            <a:srgbClr val="0033CC"/>
          </a:solidFill>
          <a:ln w="9525" cap="flat" cmpd="sng" algn="ctr">
            <a:solidFill>
              <a:srgbClr val="52ABB4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Justificativa</a:t>
            </a:r>
          </a:p>
        </p:txBody>
      </p:sp>
    </p:spTree>
    <p:extLst>
      <p:ext uri="{BB962C8B-B14F-4D97-AF65-F5344CB8AC3E}">
        <p14:creationId xmlns:p14="http://schemas.microsoft.com/office/powerpoint/2010/main" val="37821944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ítulo 1">
            <a:extLst>
              <a:ext uri="{FF2B5EF4-FFF2-40B4-BE49-F238E27FC236}">
                <a16:creationId xmlns:a16="http://schemas.microsoft.com/office/drawing/2014/main" id="{689B3B67-D4AD-4D24-8344-E092E7EF59B5}"/>
              </a:ext>
            </a:extLst>
          </p:cNvPr>
          <p:cNvSpPr txBox="1">
            <a:spLocks/>
          </p:cNvSpPr>
          <p:nvPr/>
        </p:nvSpPr>
        <p:spPr>
          <a:xfrm>
            <a:off x="10630" y="2861603"/>
            <a:ext cx="5537313" cy="567393"/>
          </a:xfrm>
          <a:prstGeom prst="rect">
            <a:avLst/>
          </a:prstGeom>
          <a:solidFill>
            <a:srgbClr val="0033CC"/>
          </a:solidFill>
          <a:ln w="9525" cap="flat" cmpd="sng" algn="ctr">
            <a:solidFill>
              <a:srgbClr val="52ABB4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Ações desenvolvidas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C082CBDC-34D2-473F-88E9-F1D7B140BD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9831" b="2"/>
          <a:stretch/>
        </p:blipFill>
        <p:spPr>
          <a:xfrm>
            <a:off x="4295748" y="898"/>
            <a:ext cx="4830369" cy="4518834"/>
          </a:xfrm>
          <a:custGeom>
            <a:avLst/>
            <a:gdLst>
              <a:gd name="connsiteX0" fmla="*/ 0 w 4831627"/>
              <a:gd name="connsiteY0" fmla="*/ 0 h 4520011"/>
              <a:gd name="connsiteX1" fmla="*/ 4831627 w 4831627"/>
              <a:gd name="connsiteY1" fmla="*/ 0 h 4520011"/>
              <a:gd name="connsiteX2" fmla="*/ 1416677 w 4831627"/>
              <a:gd name="connsiteY2" fmla="*/ 4520011 h 4520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31627" h="4520011">
                <a:moveTo>
                  <a:pt x="0" y="0"/>
                </a:moveTo>
                <a:lnTo>
                  <a:pt x="4831627" y="0"/>
                </a:lnTo>
                <a:lnTo>
                  <a:pt x="1416677" y="4520011"/>
                </a:lnTo>
                <a:close/>
              </a:path>
            </a:pathLst>
          </a:custGeom>
        </p:spPr>
      </p:pic>
      <p:pic>
        <p:nvPicPr>
          <p:cNvPr id="8" name="Espaço Reservado para Conteúdo 3">
            <a:extLst>
              <a:ext uri="{FF2B5EF4-FFF2-40B4-BE49-F238E27FC236}">
                <a16:creationId xmlns:a16="http://schemas.microsoft.com/office/drawing/2014/main" id="{367275C4-475A-47A7-9DAC-7517A85E87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987"/>
          <a:stretch/>
        </p:blipFill>
        <p:spPr>
          <a:xfrm>
            <a:off x="4040942" y="889"/>
            <a:ext cx="8137253" cy="6856214"/>
          </a:xfrm>
          <a:custGeom>
            <a:avLst/>
            <a:gdLst>
              <a:gd name="connsiteX0" fmla="*/ 5181344 w 8139373"/>
              <a:gd name="connsiteY0" fmla="*/ 0 h 6858000"/>
              <a:gd name="connsiteX1" fmla="*/ 8139373 w 8139373"/>
              <a:gd name="connsiteY1" fmla="*/ 0 h 6858000"/>
              <a:gd name="connsiteX2" fmla="*/ 8139373 w 8139373"/>
              <a:gd name="connsiteY2" fmla="*/ 6858000 h 6858000"/>
              <a:gd name="connsiteX3" fmla="*/ 0 w 813937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39373" h="6858000">
                <a:moveTo>
                  <a:pt x="5181344" y="0"/>
                </a:moveTo>
                <a:lnTo>
                  <a:pt x="8139373" y="0"/>
                </a:lnTo>
                <a:lnTo>
                  <a:pt x="8139373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7EB6695E-BED5-4DA3-8C9B-AD301AEF47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5242"/>
            <a:ext cx="448616" cy="2844059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246C18F7-5222-4205-BA6F-FDCB812E0D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769" y="3895261"/>
            <a:ext cx="4105632" cy="1793156"/>
          </a:xfrm>
          <a:ln>
            <a:solidFill>
              <a:schemeClr val="accent6">
                <a:lumMod val="50000"/>
              </a:schemeClr>
            </a:solidFill>
          </a:ln>
        </p:spPr>
        <p:txBody>
          <a:bodyPr>
            <a:norm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Massoterapia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Auriculoterapia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Orientações educativas em saúde.</a:t>
            </a:r>
          </a:p>
          <a:p>
            <a:endParaRPr lang="en-US" sz="1799" dirty="0"/>
          </a:p>
        </p:txBody>
      </p:sp>
    </p:spTree>
    <p:extLst>
      <p:ext uri="{BB962C8B-B14F-4D97-AF65-F5344CB8AC3E}">
        <p14:creationId xmlns:p14="http://schemas.microsoft.com/office/powerpoint/2010/main" val="39167646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61BFD80-34FE-4095-9F3F-BD0AB6EEAF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40397" y="1736812"/>
            <a:ext cx="7704856" cy="3384376"/>
          </a:xfrm>
        </p:spPr>
        <p:txBody>
          <a:bodyPr>
            <a:normAutofit/>
          </a:bodyPr>
          <a:lstStyle/>
          <a:p>
            <a:pPr lvl="0" algn="just" defTabSz="914400"/>
            <a:r>
              <a:rPr lang="pt-BR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PROJETO VIVER ZEN incorpora as PICS, na perspectiva da prevenção de agravos e da promoção e recuperação da saúde, com ênfase na atenção básica, voltada para o cuidado continuado, humanizado e integral em saúde nas empresas.</a:t>
            </a:r>
          </a:p>
          <a:p>
            <a:pPr algn="just" defTabSz="914400"/>
            <a:r>
              <a:rPr lang="pt-BR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projeto está em fase de expansão para as instituições públicas situadas no entorno do campus da UFS de São Cristóvão.</a:t>
            </a:r>
            <a:endParaRPr lang="pt-B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A052E40D-7862-4D46-8C55-2CF2B09B28CD}"/>
              </a:ext>
            </a:extLst>
          </p:cNvPr>
          <p:cNvSpPr txBox="1">
            <a:spLocks/>
          </p:cNvSpPr>
          <p:nvPr/>
        </p:nvSpPr>
        <p:spPr>
          <a:xfrm>
            <a:off x="-3175" y="227654"/>
            <a:ext cx="12192000" cy="567393"/>
          </a:xfrm>
          <a:prstGeom prst="rect">
            <a:avLst/>
          </a:prstGeom>
          <a:solidFill>
            <a:srgbClr val="0033CC"/>
          </a:solidFill>
          <a:ln w="9525" cap="flat" cmpd="sng" algn="ctr">
            <a:solidFill>
              <a:srgbClr val="52ABB4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Considerações finais</a:t>
            </a:r>
          </a:p>
        </p:txBody>
      </p:sp>
    </p:spTree>
    <p:extLst>
      <p:ext uri="{BB962C8B-B14F-4D97-AF65-F5344CB8AC3E}">
        <p14:creationId xmlns:p14="http://schemas.microsoft.com/office/powerpoint/2010/main" val="210406961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Serenity">
      <a:dk1>
        <a:srgbClr val="164B4F"/>
      </a:dk1>
      <a:lt1>
        <a:sysClr val="window" lastClr="FFFFFF"/>
      </a:lt1>
      <a:dk2>
        <a:srgbClr val="000000"/>
      </a:dk2>
      <a:lt2>
        <a:srgbClr val="C5E5EC"/>
      </a:lt2>
      <a:accent1>
        <a:srgbClr val="1B91A1"/>
      </a:accent1>
      <a:accent2>
        <a:srgbClr val="46AC6F"/>
      </a:accent2>
      <a:accent3>
        <a:srgbClr val="37AFD5"/>
      </a:accent3>
      <a:accent4>
        <a:srgbClr val="6786A9"/>
      </a:accent4>
      <a:accent5>
        <a:srgbClr val="90A693"/>
      </a:accent5>
      <a:accent6>
        <a:srgbClr val="389066"/>
      </a:accent6>
      <a:hlink>
        <a:srgbClr val="27A99A"/>
      </a:hlink>
      <a:folHlink>
        <a:srgbClr val="94AE9D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Serenity">
      <a:dk1>
        <a:srgbClr val="164B4F"/>
      </a:dk1>
      <a:lt1>
        <a:sysClr val="window" lastClr="FFFFFF"/>
      </a:lt1>
      <a:dk2>
        <a:srgbClr val="000000"/>
      </a:dk2>
      <a:lt2>
        <a:srgbClr val="C5E5EC"/>
      </a:lt2>
      <a:accent1>
        <a:srgbClr val="1B91A1"/>
      </a:accent1>
      <a:accent2>
        <a:srgbClr val="46AC6F"/>
      </a:accent2>
      <a:accent3>
        <a:srgbClr val="37AFD5"/>
      </a:accent3>
      <a:accent4>
        <a:srgbClr val="6786A9"/>
      </a:accent4>
      <a:accent5>
        <a:srgbClr val="90A693"/>
      </a:accent5>
      <a:accent6>
        <a:srgbClr val="389066"/>
      </a:accent6>
      <a:hlink>
        <a:srgbClr val="27A99A"/>
      </a:hlink>
      <a:folHlink>
        <a:srgbClr val="94AE9D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irectSourceMarket xmlns="4873beb7-5857-4685-be1f-d57550cc96cc" xsi:nil="true"/>
    <ApprovalStatus xmlns="4873beb7-5857-4685-be1f-d57550cc96cc">InProgress</ApprovalStatus>
    <MarketSpecific xmlns="4873beb7-5857-4685-be1f-d57550cc96cc">false</MarketSpecific>
    <LocComments xmlns="4873beb7-5857-4685-be1f-d57550cc96cc" xsi:nil="true"/>
    <ThumbnailAssetId xmlns="4873beb7-5857-4685-be1f-d57550cc96cc" xsi:nil="true"/>
    <PrimaryImageGen xmlns="4873beb7-5857-4685-be1f-d57550cc96cc">false</PrimaryImageGen>
    <LegacyData xmlns="4873beb7-5857-4685-be1f-d57550cc96cc" xsi:nil="true"/>
    <LocRecommendedHandoff xmlns="4873beb7-5857-4685-be1f-d57550cc96cc" xsi:nil="true"/>
    <BusinessGroup xmlns="4873beb7-5857-4685-be1f-d57550cc96cc" xsi:nil="true"/>
    <BlockPublish xmlns="4873beb7-5857-4685-be1f-d57550cc96cc">false</BlockPublish>
    <TPFriendlyName xmlns="4873beb7-5857-4685-be1f-d57550cc96cc" xsi:nil="true"/>
    <NumericId xmlns="4873beb7-5857-4685-be1f-d57550cc96cc" xsi:nil="true"/>
    <APEditor xmlns="4873beb7-5857-4685-be1f-d57550cc96cc">
      <UserInfo>
        <DisplayName/>
        <AccountId xsi:nil="true"/>
        <AccountType/>
      </UserInfo>
    </APEditor>
    <SourceTitle xmlns="4873beb7-5857-4685-be1f-d57550cc96cc" xsi:nil="true"/>
    <OpenTemplate xmlns="4873beb7-5857-4685-be1f-d57550cc96cc">true</OpenTemplate>
    <UALocComments xmlns="4873beb7-5857-4685-be1f-d57550cc96cc" xsi:nil="true"/>
    <ParentAssetId xmlns="4873beb7-5857-4685-be1f-d57550cc96cc" xsi:nil="true"/>
    <IntlLangReviewDate xmlns="4873beb7-5857-4685-be1f-d57550cc96cc" xsi:nil="true"/>
    <FeatureTagsTaxHTField0 xmlns="4873beb7-5857-4685-be1f-d57550cc96cc">
      <Terms xmlns="http://schemas.microsoft.com/office/infopath/2007/PartnerControls"/>
    </FeatureTagsTaxHTField0>
    <PublishStatusLookup xmlns="4873beb7-5857-4685-be1f-d57550cc96cc">
      <Value>1360506</Value>
    </PublishStatusLookup>
    <Providers xmlns="4873beb7-5857-4685-be1f-d57550cc96cc" xsi:nil="true"/>
    <MachineTranslated xmlns="4873beb7-5857-4685-be1f-d57550cc96cc">false</MachineTranslated>
    <OriginalSourceMarket xmlns="4873beb7-5857-4685-be1f-d57550cc96cc" xsi:nil="true"/>
    <APDescription xmlns="4873beb7-5857-4685-be1f-d57550cc96cc" xsi:nil="true"/>
    <ClipArtFilename xmlns="4873beb7-5857-4685-be1f-d57550cc96cc" xsi:nil="true"/>
    <ContentItem xmlns="4873beb7-5857-4685-be1f-d57550cc96cc" xsi:nil="true"/>
    <TPInstallLocation xmlns="4873beb7-5857-4685-be1f-d57550cc96cc" xsi:nil="true"/>
    <PublishTargets xmlns="4873beb7-5857-4685-be1f-d57550cc96cc">OfficeOnlineVNext</PublishTargets>
    <TimesCloned xmlns="4873beb7-5857-4685-be1f-d57550cc96cc" xsi:nil="true"/>
    <AssetStart xmlns="4873beb7-5857-4685-be1f-d57550cc96cc">2011-12-12T13:37:00+00:00</AssetStart>
    <Provider xmlns="4873beb7-5857-4685-be1f-d57550cc96cc" xsi:nil="true"/>
    <AcquiredFrom xmlns="4873beb7-5857-4685-be1f-d57550cc96cc">Internal MS</AcquiredFrom>
    <FriendlyTitle xmlns="4873beb7-5857-4685-be1f-d57550cc96cc" xsi:nil="true"/>
    <LastHandOff xmlns="4873beb7-5857-4685-be1f-d57550cc96cc" xsi:nil="true"/>
    <TPClientViewer xmlns="4873beb7-5857-4685-be1f-d57550cc96cc" xsi:nil="true"/>
    <UACurrentWords xmlns="4873beb7-5857-4685-be1f-d57550cc96cc" xsi:nil="true"/>
    <ArtSampleDocs xmlns="4873beb7-5857-4685-be1f-d57550cc96cc" xsi:nil="true"/>
    <UALocRecommendation xmlns="4873beb7-5857-4685-be1f-d57550cc96cc">Localize</UALocRecommendation>
    <Manager xmlns="4873beb7-5857-4685-be1f-d57550cc96cc" xsi:nil="true"/>
    <ShowIn xmlns="4873beb7-5857-4685-be1f-d57550cc96cc">Show everywhere</ShowIn>
    <UANotes xmlns="4873beb7-5857-4685-be1f-d57550cc96cc" xsi:nil="true"/>
    <TemplateStatus xmlns="4873beb7-5857-4685-be1f-d57550cc96cc">Complete</TemplateStatus>
    <InternalTagsTaxHTField0 xmlns="4873beb7-5857-4685-be1f-d57550cc96cc">
      <Terms xmlns="http://schemas.microsoft.com/office/infopath/2007/PartnerControls"/>
    </InternalTagsTaxHTField0>
    <CSXHash xmlns="4873beb7-5857-4685-be1f-d57550cc96cc" xsi:nil="true"/>
    <Downloads xmlns="4873beb7-5857-4685-be1f-d57550cc96cc">0</Downloads>
    <VoteCount xmlns="4873beb7-5857-4685-be1f-d57550cc96cc" xsi:nil="true"/>
    <OOCacheId xmlns="4873beb7-5857-4685-be1f-d57550cc96cc" xsi:nil="true"/>
    <IsDeleted xmlns="4873beb7-5857-4685-be1f-d57550cc96cc">false</IsDeleted>
    <AssetExpire xmlns="4873beb7-5857-4685-be1f-d57550cc96cc">2035-01-01T08:00:00+00:00</AssetExpire>
    <DSATActionTaken xmlns="4873beb7-5857-4685-be1f-d57550cc96cc" xsi:nil="true"/>
    <CSXSubmissionMarket xmlns="4873beb7-5857-4685-be1f-d57550cc96cc" xsi:nil="true"/>
    <TPExecutable xmlns="4873beb7-5857-4685-be1f-d57550cc96cc" xsi:nil="true"/>
    <SubmitterId xmlns="4873beb7-5857-4685-be1f-d57550cc96cc" xsi:nil="true"/>
    <EditorialTags xmlns="4873beb7-5857-4685-be1f-d57550cc96cc" xsi:nil="true"/>
    <ApprovalLog xmlns="4873beb7-5857-4685-be1f-d57550cc96cc" xsi:nil="true"/>
    <AssetType xmlns="4873beb7-5857-4685-be1f-d57550cc96cc">TP</AssetType>
    <BugNumber xmlns="4873beb7-5857-4685-be1f-d57550cc96cc" xsi:nil="true"/>
    <CSXSubmissionDate xmlns="4873beb7-5857-4685-be1f-d57550cc96cc" xsi:nil="true"/>
    <CSXUpdate xmlns="4873beb7-5857-4685-be1f-d57550cc96cc">false</CSXUpdate>
    <Milestone xmlns="4873beb7-5857-4685-be1f-d57550cc96cc" xsi:nil="true"/>
    <RecommendationsModifier xmlns="4873beb7-5857-4685-be1f-d57550cc96cc" xsi:nil="true"/>
    <OriginAsset xmlns="4873beb7-5857-4685-be1f-d57550cc96cc" xsi:nil="true"/>
    <TPComponent xmlns="4873beb7-5857-4685-be1f-d57550cc96cc" xsi:nil="true"/>
    <AssetId xmlns="4873beb7-5857-4685-be1f-d57550cc96cc">TP102801108</AssetId>
    <IntlLocPriority xmlns="4873beb7-5857-4685-be1f-d57550cc96cc" xsi:nil="true"/>
    <PolicheckWords xmlns="4873beb7-5857-4685-be1f-d57550cc96cc" xsi:nil="true"/>
    <TPLaunchHelpLink xmlns="4873beb7-5857-4685-be1f-d57550cc96cc" xsi:nil="true"/>
    <TPApplication xmlns="4873beb7-5857-4685-be1f-d57550cc96cc" xsi:nil="true"/>
    <CrawlForDependencies xmlns="4873beb7-5857-4685-be1f-d57550cc96cc">false</CrawlForDependencies>
    <HandoffToMSDN xmlns="4873beb7-5857-4685-be1f-d57550cc96cc" xsi:nil="true"/>
    <PlannedPubDate xmlns="4873beb7-5857-4685-be1f-d57550cc96cc" xsi:nil="true"/>
    <IntlLangReviewer xmlns="4873beb7-5857-4685-be1f-d57550cc96cc" xsi:nil="true"/>
    <TrustLevel xmlns="4873beb7-5857-4685-be1f-d57550cc96cc">1 Microsoft Managed Content</TrustLevel>
    <LocLastLocAttemptVersionLookup xmlns="4873beb7-5857-4685-be1f-d57550cc96cc">706526</LocLastLocAttemptVersionLookup>
    <IsSearchable xmlns="4873beb7-5857-4685-be1f-d57550cc96cc">true</IsSearchable>
    <TemplateTemplateType xmlns="4873beb7-5857-4685-be1f-d57550cc96cc">PowerPoint Presentation Template</TemplateTemplateType>
    <CampaignTagsTaxHTField0 xmlns="4873beb7-5857-4685-be1f-d57550cc96cc">
      <Terms xmlns="http://schemas.microsoft.com/office/infopath/2007/PartnerControls"/>
    </CampaignTagsTaxHTField0>
    <TPNamespace xmlns="4873beb7-5857-4685-be1f-d57550cc96cc" xsi:nil="true"/>
    <TaxCatchAll xmlns="4873beb7-5857-4685-be1f-d57550cc96cc"/>
    <Markets xmlns="4873beb7-5857-4685-be1f-d57550cc96cc"/>
    <UAProjectedTotalWords xmlns="4873beb7-5857-4685-be1f-d57550cc96cc" xsi:nil="true"/>
    <IntlLangReview xmlns="4873beb7-5857-4685-be1f-d57550cc96cc">false</IntlLangReview>
    <OutputCachingOn xmlns="4873beb7-5857-4685-be1f-d57550cc96cc">false</OutputCachingOn>
    <AverageRating xmlns="4873beb7-5857-4685-be1f-d57550cc96cc" xsi:nil="true"/>
    <APAuthor xmlns="4873beb7-5857-4685-be1f-d57550cc96cc">
      <UserInfo>
        <DisplayName>REDMOND\v-soujap</DisplayName>
        <AccountId>1954</AccountId>
        <AccountType/>
      </UserInfo>
    </APAuthor>
    <LocManualTestRequired xmlns="4873beb7-5857-4685-be1f-d57550cc96cc">false</LocManualTestRequired>
    <TPCommandLine xmlns="4873beb7-5857-4685-be1f-d57550cc96cc" xsi:nil="true"/>
    <TPAppVersion xmlns="4873beb7-5857-4685-be1f-d57550cc96cc" xsi:nil="true"/>
    <EditorialStatus xmlns="4873beb7-5857-4685-be1f-d57550cc96cc">Complete</EditorialStatus>
    <LastModifiedDateTime xmlns="4873beb7-5857-4685-be1f-d57550cc96cc" xsi:nil="true"/>
    <ScenarioTagsTaxHTField0 xmlns="4873beb7-5857-4685-be1f-d57550cc96cc">
      <Terms xmlns="http://schemas.microsoft.com/office/infopath/2007/PartnerControls"/>
    </ScenarioTagsTaxHTField0>
    <OriginalRelease xmlns="4873beb7-5857-4685-be1f-d57550cc96cc">14</OriginalRelease>
    <TPLaunchHelpLinkType xmlns="4873beb7-5857-4685-be1f-d57550cc96cc">Template</TPLaunchHelpLinkType>
    <LocalizationTagsTaxHTField0 xmlns="4873beb7-5857-4685-be1f-d57550cc96cc">
      <Terms xmlns="http://schemas.microsoft.com/office/infopath/2007/PartnerControls"/>
    </LocalizationTagsTaxHTField0>
    <LocMarketGroupTiers2 xmlns="4873beb7-5857-4685-be1f-d57550cc96cc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F249165-F638-412C-8E0A-DFB7045CA2E0}">
  <ds:schemaRefs>
    <ds:schemaRef ds:uri="http://www.w3.org/XML/1998/namespace"/>
    <ds:schemaRef ds:uri="http://purl.org/dc/dcmitype/"/>
    <ds:schemaRef ds:uri="http://schemas.microsoft.com/office/infopath/2007/PartnerControls"/>
    <ds:schemaRef ds:uri="4873beb7-5857-4685-be1f-d57550cc96cc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211E33DF-2340-4F4E-B874-B73FEFEBFC8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683C129-7B42-490A-AD74-E9303BC76D3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221</TotalTime>
  <Words>745</Words>
  <Application>Microsoft Office PowerPoint</Application>
  <PresentationFormat>Personalizar</PresentationFormat>
  <Paragraphs>68</Paragraphs>
  <Slides>10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10</vt:i4>
      </vt:variant>
    </vt:vector>
  </HeadingPairs>
  <TitlesOfParts>
    <vt:vector size="18" baseType="lpstr">
      <vt:lpstr>Arial</vt:lpstr>
      <vt:lpstr>Calibri</vt:lpstr>
      <vt:lpstr>Calibri Light</vt:lpstr>
      <vt:lpstr>Cambria</vt:lpstr>
      <vt:lpstr>Euphemia</vt:lpstr>
      <vt:lpstr>Times New Roman</vt:lpstr>
      <vt:lpstr>Wingdings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Goretti Fernandes</dc:creator>
  <cp:lastModifiedBy>Usuario</cp:lastModifiedBy>
  <cp:revision>19</cp:revision>
  <dcterms:created xsi:type="dcterms:W3CDTF">2018-10-24T10:24:56Z</dcterms:created>
  <dcterms:modified xsi:type="dcterms:W3CDTF">2018-10-25T00:12:02Z</dcterms:modified>
</cp:coreProperties>
</file>